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3.jpg" ContentType="image/jpeg"/>
  <Override PartName="/ppt/media/image57.jpg" ContentType="image/jpeg"/>
  <Override PartName="/ppt/media/image58.jpg" ContentType="image/jpeg"/>
  <Override PartName="/ppt/media/image59.jpg" ContentType="image/jpeg"/>
  <Override PartName="/ppt/media/image60.jpg" ContentType="image/jpeg"/>
  <Override PartName="/ppt/media/image6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257" r:id="rId3"/>
    <p:sldId id="295" r:id="rId4"/>
    <p:sldId id="296" r:id="rId5"/>
    <p:sldId id="259" r:id="rId6"/>
    <p:sldId id="260" r:id="rId7"/>
    <p:sldId id="261" r:id="rId8"/>
    <p:sldId id="264" r:id="rId9"/>
    <p:sldId id="263" r:id="rId10"/>
    <p:sldId id="265" r:id="rId11"/>
    <p:sldId id="266" r:id="rId12"/>
    <p:sldId id="267" r:id="rId13"/>
    <p:sldId id="268" r:id="rId14"/>
    <p:sldId id="269" r:id="rId15"/>
    <p:sldId id="279" r:id="rId16"/>
    <p:sldId id="280" r:id="rId17"/>
    <p:sldId id="281" r:id="rId18"/>
    <p:sldId id="282" r:id="rId19"/>
    <p:sldId id="283" r:id="rId20"/>
    <p:sldId id="299" r:id="rId21"/>
    <p:sldId id="298" r:id="rId22"/>
    <p:sldId id="300" r:id="rId23"/>
    <p:sldId id="262" r:id="rId24"/>
    <p:sldId id="284" r:id="rId25"/>
    <p:sldId id="273" r:id="rId26"/>
    <p:sldId id="258" r:id="rId27"/>
    <p:sldId id="286" r:id="rId28"/>
    <p:sldId id="292" r:id="rId29"/>
    <p:sldId id="293" r:id="rId30"/>
    <p:sldId id="270" r:id="rId31"/>
    <p:sldId id="272" r:id="rId32"/>
    <p:sldId id="277" r:id="rId33"/>
    <p:sldId id="276" r:id="rId34"/>
    <p:sldId id="275" r:id="rId35"/>
    <p:sldId id="289" r:id="rId36"/>
    <p:sldId id="278" r:id="rId37"/>
    <p:sldId id="294" r:id="rId38"/>
    <p:sldId id="274" r:id="rId39"/>
    <p:sldId id="297" r:id="rId40"/>
    <p:sldId id="291" r:id="rId41"/>
    <p:sldId id="287" r:id="rId42"/>
    <p:sldId id="271" r:id="rId43"/>
    <p:sldId id="285" r:id="rId44"/>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893"/>
    <a:srgbClr val="ABFFEF"/>
    <a:srgbClr val="85FFE8"/>
    <a:srgbClr val="C1C1FF"/>
    <a:srgbClr val="9999FF"/>
    <a:srgbClr val="FFC72C"/>
    <a:srgbClr val="DA29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60"/>
  </p:normalViewPr>
  <p:slideViewPr>
    <p:cSldViewPr snapToGrid="0">
      <p:cViewPr>
        <p:scale>
          <a:sx n="66" d="100"/>
          <a:sy n="66" d="100"/>
        </p:scale>
        <p:origin x="2314" y="-53"/>
      </p:cViewPr>
      <p:guideLst/>
    </p:cSldViewPr>
  </p:slideViewPr>
  <p:notesTextViewPr>
    <p:cViewPr>
      <p:scale>
        <a:sx n="1" d="1"/>
        <a:sy n="1" d="1"/>
      </p:scale>
      <p:origin x="0" y="0"/>
    </p:cViewPr>
  </p:notesTextViewPr>
  <p:sorterViewPr>
    <p:cViewPr varScale="1">
      <p:scale>
        <a:sx n="1" d="1"/>
        <a:sy n="1" d="1"/>
      </p:scale>
      <p:origin x="0" y="-40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fr-FR"/>
              <a:t>Modifiez le style du titre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49F0D96-F792-4256-BC81-BCA7AA8C611E}" type="datetimeFigureOut">
              <a:rPr lang="fr-FR" smtClean="0"/>
              <a:t>01/08/2022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407264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49F0D96-F792-4256-BC81-BCA7AA8C611E}" type="datetimeFigureOut">
              <a:rPr lang="fr-FR" smtClean="0"/>
              <a:t>01/08/2022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1609076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49F0D96-F792-4256-BC81-BCA7AA8C611E}" type="datetimeFigureOut">
              <a:rPr lang="fr-FR" smtClean="0"/>
              <a:t>01/08/2022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319292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49F0D96-F792-4256-BC81-BCA7AA8C611E}" type="datetimeFigureOut">
              <a:rPr lang="fr-FR" smtClean="0"/>
              <a:t>01/08/2022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368825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fr-FR"/>
              <a:t>Modifiez le style du titre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49F0D96-F792-4256-BC81-BCA7AA8C611E}" type="datetimeFigureOut">
              <a:rPr lang="fr-FR" smtClean="0"/>
              <a:t>01/08/2022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4285463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49F0D96-F792-4256-BC81-BCA7AA8C611E}" type="datetimeFigureOut">
              <a:rPr lang="fr-FR" smtClean="0"/>
              <a:t>01/08/2022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253601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fr-FR"/>
              <a:t>Modifiez le style du titre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fr-FR"/>
              <a:t>Cliquez pour modifier les styles du texte du masque</a:t>
            </a:r>
          </a:p>
        </p:txBody>
      </p:sp>
      <p:sp>
        <p:nvSpPr>
          <p:cNvPr id="4" name="Content Placeholder 3"/>
          <p:cNvSpPr>
            <a:spLocks noGrp="1"/>
          </p:cNvSpPr>
          <p:nvPr>
            <p:ph sz="half" idx="2"/>
          </p:nvPr>
        </p:nvSpPr>
        <p:spPr>
          <a:xfrm>
            <a:off x="520713" y="3905482"/>
            <a:ext cx="3198096" cy="57443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fr-FR"/>
              <a:t>Cliquez pour modifier les styles du texte du masque</a:t>
            </a:r>
          </a:p>
        </p:txBody>
      </p:sp>
      <p:sp>
        <p:nvSpPr>
          <p:cNvPr id="6" name="Content Placeholder 5"/>
          <p:cNvSpPr>
            <a:spLocks noGrp="1"/>
          </p:cNvSpPr>
          <p:nvPr>
            <p:ph sz="quarter" idx="4"/>
          </p:nvPr>
        </p:nvSpPr>
        <p:spPr>
          <a:xfrm>
            <a:off x="3827086" y="3905482"/>
            <a:ext cx="3213847" cy="574437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49F0D96-F792-4256-BC81-BCA7AA8C611E}" type="datetimeFigureOut">
              <a:rPr lang="fr-FR" smtClean="0"/>
              <a:t>01/08/2022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3332368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49F0D96-F792-4256-BC81-BCA7AA8C611E}" type="datetimeFigureOut">
              <a:rPr lang="fr-FR" smtClean="0"/>
              <a:t>01/08/2022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22329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F0D96-F792-4256-BC81-BCA7AA8C611E}" type="datetimeFigureOut">
              <a:rPr lang="fr-FR" smtClean="0"/>
              <a:t>01/08/2022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2061685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fr-FR"/>
              <a:t>Modifiez le style du titre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49F0D96-F792-4256-BC81-BCA7AA8C611E}" type="datetimeFigureOut">
              <a:rPr lang="fr-FR" smtClean="0"/>
              <a:t>01/08/2022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636190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fr-FR"/>
              <a:t>Modifiez le style du titre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fr-FR"/>
              <a:t>Cliquez sur l'icône pour ajouter une image</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49F0D96-F792-4256-BC81-BCA7AA8C611E}" type="datetimeFigureOut">
              <a:rPr lang="fr-FR" smtClean="0"/>
              <a:t>01/08/2022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BED07D3-1F9D-4C84-9416-65896B530CA1}" type="slidenum">
              <a:rPr lang="fr-FR" smtClean="0"/>
              <a:t>‹N°›</a:t>
            </a:fld>
            <a:endParaRPr lang="fr-FR"/>
          </a:p>
        </p:txBody>
      </p:sp>
    </p:spTree>
    <p:extLst>
      <p:ext uri="{BB962C8B-B14F-4D97-AF65-F5344CB8AC3E}">
        <p14:creationId xmlns:p14="http://schemas.microsoft.com/office/powerpoint/2010/main" val="1640654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549F0D96-F792-4256-BC81-BCA7AA8C611E}" type="datetimeFigureOut">
              <a:rPr lang="fr-FR" smtClean="0"/>
              <a:t>01/08/2022</a:t>
            </a:fld>
            <a:endParaRPr lang="fr-FR"/>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DBED07D3-1F9D-4C84-9416-65896B530CA1}" type="slidenum">
              <a:rPr lang="fr-FR" smtClean="0"/>
              <a:t>‹N°›</a:t>
            </a:fld>
            <a:endParaRPr lang="fr-FR"/>
          </a:p>
        </p:txBody>
      </p:sp>
    </p:spTree>
    <p:extLst>
      <p:ext uri="{BB962C8B-B14F-4D97-AF65-F5344CB8AC3E}">
        <p14:creationId xmlns:p14="http://schemas.microsoft.com/office/powerpoint/2010/main" val="1007538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www.catherinealoi.pf/" TargetMode="External"/><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www.yomi-home.com/" TargetMode="External"/><Relationship Id="rId4" Type="http://schemas.openxmlformats.org/officeDocument/2006/relationships/hyperlink" Target="http://www.ballou.m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smos.mg/"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instagram.com/cosmosmadagascar/"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facebook.com/profile.php?id=100069775849394" TargetMode="External"/><Relationship Id="rId3" Type="http://schemas.openxmlformats.org/officeDocument/2006/relationships/hyperlink" Target="https://www.itel-life.com/global/" TargetMode="External"/><Relationship Id="rId7" Type="http://schemas.openxmlformats.org/officeDocument/2006/relationships/hyperlink" Target="https://www.youtube.com/channel/UCi-VQHQ7o117Ezx-4kasnrQ" TargetMode="External"/><Relationship Id="rId12" Type="http://schemas.openxmlformats.org/officeDocument/2006/relationships/image" Target="../media/image2.png"/><Relationship Id="rId2" Type="http://schemas.openxmlformats.org/officeDocument/2006/relationships/hyperlink" Target="https://cosmos.mg/" TargetMode="External"/><Relationship Id="rId1" Type="http://schemas.openxmlformats.org/officeDocument/2006/relationships/slideLayout" Target="../slideLayouts/slideLayout2.xml"/><Relationship Id="rId6" Type="http://schemas.openxmlformats.org/officeDocument/2006/relationships/hyperlink" Target="https://cosmos.mg/40_infinix" TargetMode="External"/><Relationship Id="rId11" Type="http://schemas.openxmlformats.org/officeDocument/2006/relationships/hyperlink" Target="https://cosmos.mg/cms/1/a-propos" TargetMode="External"/><Relationship Id="rId5" Type="http://schemas.openxmlformats.org/officeDocument/2006/relationships/hyperlink" Target="https://cosmos.mg/36_asus" TargetMode="External"/><Relationship Id="rId10" Type="http://schemas.openxmlformats.org/officeDocument/2006/relationships/hyperlink" Target="https://www.facebook.com/page/1374631969258569/search/?q=Anita" TargetMode="External"/><Relationship Id="rId4" Type="http://schemas.openxmlformats.org/officeDocument/2006/relationships/hyperlink" Target="https://cosmos.mg/207-cosmos" TargetMode="External"/><Relationship Id="rId9" Type="http://schemas.openxmlformats.org/officeDocument/2006/relationships/hyperlink" Target="https://cosmos.mg/228-flash-deal?fbclid=IwAR3OzFY0jtS_b6dUoKON1jXDYvLDSZwazHuAMLQMawUi_z2jBkzFDoCEsGs?fbclid=IwAR3OzFY0jtS_b6dUoKON1jXDYvLDSZwazHuAMLQMawUi_z2jBkzFDoCEsG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mailto:service.client@cosmos.m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osmos.mg/cms/6/Service-apres-vente"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osmos.mg/module/twovbrandsglossary/glossary" TargetMode="External"/><Relationship Id="rId3" Type="http://schemas.openxmlformats.org/officeDocument/2006/relationships/hyperlink" Target="https://cosmos.mg/cms/3/questions-frequentes" TargetMode="External"/><Relationship Id="rId7" Type="http://schemas.openxmlformats.org/officeDocument/2006/relationships/hyperlink" Target="https://cosmos.mg/cms/9/credit-mirindra"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cosmos.mg/cms/6/Service-apres-vente" TargetMode="External"/><Relationship Id="rId5" Type="http://schemas.openxmlformats.org/officeDocument/2006/relationships/hyperlink" Target="https://cosmos.mg/cms/10/services-gratuits-et-payants" TargetMode="External"/><Relationship Id="rId4" Type="http://schemas.openxmlformats.org/officeDocument/2006/relationships/hyperlink" Target="https://cosmos.mg/cms/2/conditions-generales-de-vente" TargetMode="Externa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B4BE9BC6-377F-0016-6206-27A6600F2CDB}"/>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CCEC08D0-652B-2C7D-610A-F22425DD9C12}"/>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8" name="Groupe 7">
              <a:extLst>
                <a:ext uri="{FF2B5EF4-FFF2-40B4-BE49-F238E27FC236}">
                  <a16:creationId xmlns:a16="http://schemas.microsoft.com/office/drawing/2014/main" id="{DB0B578E-426A-EA9C-F1A3-34FABC77D0AC}"/>
                </a:ext>
              </a:extLst>
            </p:cNvPr>
            <p:cNvGrpSpPr/>
            <p:nvPr/>
          </p:nvGrpSpPr>
          <p:grpSpPr>
            <a:xfrm>
              <a:off x="6456278" y="8947941"/>
              <a:ext cx="1302924" cy="1270080"/>
              <a:chOff x="6456278" y="8947941"/>
              <a:chExt cx="1302924" cy="1270080"/>
            </a:xfrm>
          </p:grpSpPr>
          <p:sp>
            <p:nvSpPr>
              <p:cNvPr id="4" name="Arc plein 3">
                <a:extLst>
                  <a:ext uri="{FF2B5EF4-FFF2-40B4-BE49-F238E27FC236}">
                    <a16:creationId xmlns:a16="http://schemas.microsoft.com/office/drawing/2014/main" id="{D20CAD20-F733-F1F9-02F3-2DD371702997}"/>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Arc plein 5">
                <a:extLst>
                  <a:ext uri="{FF2B5EF4-FFF2-40B4-BE49-F238E27FC236}">
                    <a16:creationId xmlns:a16="http://schemas.microsoft.com/office/drawing/2014/main" id="{000B2FDE-BD6D-EF41-A4D1-4A1785BF9EF0}"/>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7" name="Arc plein 6">
                <a:extLst>
                  <a:ext uri="{FF2B5EF4-FFF2-40B4-BE49-F238E27FC236}">
                    <a16:creationId xmlns:a16="http://schemas.microsoft.com/office/drawing/2014/main" id="{4F1157D1-8394-1385-50FA-95B5DBB98258}"/>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pic>
        <p:nvPicPr>
          <p:cNvPr id="11" name="Image 10">
            <a:extLst>
              <a:ext uri="{FF2B5EF4-FFF2-40B4-BE49-F238E27FC236}">
                <a16:creationId xmlns:a16="http://schemas.microsoft.com/office/drawing/2014/main" id="{C3730471-2411-F787-5AF4-53D0C123F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572" y="6913358"/>
            <a:ext cx="4200525" cy="1104900"/>
          </a:xfrm>
          <a:prstGeom prst="rect">
            <a:avLst/>
          </a:prstGeom>
        </p:spPr>
      </p:pic>
      <p:grpSp>
        <p:nvGrpSpPr>
          <p:cNvPr id="17" name="Groupe 16">
            <a:extLst>
              <a:ext uri="{FF2B5EF4-FFF2-40B4-BE49-F238E27FC236}">
                <a16:creationId xmlns:a16="http://schemas.microsoft.com/office/drawing/2014/main" id="{395F5492-44D2-35E7-9691-520EDA79C355}"/>
              </a:ext>
            </a:extLst>
          </p:cNvPr>
          <p:cNvGrpSpPr/>
          <p:nvPr/>
        </p:nvGrpSpPr>
        <p:grpSpPr>
          <a:xfrm>
            <a:off x="-275424" y="9728190"/>
            <a:ext cx="947154" cy="1194075"/>
            <a:chOff x="-109424" y="9730474"/>
            <a:chExt cx="947154" cy="1194075"/>
          </a:xfrm>
        </p:grpSpPr>
        <p:sp>
          <p:nvSpPr>
            <p:cNvPr id="12" name="Arc plein 11">
              <a:extLst>
                <a:ext uri="{FF2B5EF4-FFF2-40B4-BE49-F238E27FC236}">
                  <a16:creationId xmlns:a16="http://schemas.microsoft.com/office/drawing/2014/main" id="{95060F40-EC73-71A5-B33A-788A1FB5FF46}"/>
                </a:ext>
              </a:extLst>
            </p:cNvPr>
            <p:cNvSpPr/>
            <p:nvPr/>
          </p:nvSpPr>
          <p:spPr>
            <a:xfrm rot="17565858">
              <a:off x="175195" y="10273382"/>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3" name="Arc plein 12">
              <a:extLst>
                <a:ext uri="{FF2B5EF4-FFF2-40B4-BE49-F238E27FC236}">
                  <a16:creationId xmlns:a16="http://schemas.microsoft.com/office/drawing/2014/main" id="{96775C89-6BA8-50EC-3B2C-5F908AB56DB1}"/>
                </a:ext>
              </a:extLst>
            </p:cNvPr>
            <p:cNvSpPr/>
            <p:nvPr/>
          </p:nvSpPr>
          <p:spPr>
            <a:xfrm rot="761011">
              <a:off x="21261" y="9730474"/>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4" name="Arc plein 13">
              <a:extLst>
                <a:ext uri="{FF2B5EF4-FFF2-40B4-BE49-F238E27FC236}">
                  <a16:creationId xmlns:a16="http://schemas.microsoft.com/office/drawing/2014/main" id="{EB1DA676-60C1-29EB-99C8-33723D129A37}"/>
                </a:ext>
              </a:extLst>
            </p:cNvPr>
            <p:cNvSpPr/>
            <p:nvPr/>
          </p:nvSpPr>
          <p:spPr>
            <a:xfrm rot="4244106">
              <a:off x="-109424" y="9977395"/>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5" name="Arc plein 14">
              <a:extLst>
                <a:ext uri="{FF2B5EF4-FFF2-40B4-BE49-F238E27FC236}">
                  <a16:creationId xmlns:a16="http://schemas.microsoft.com/office/drawing/2014/main" id="{AD0325D9-0709-3D3B-721F-54699DA4AA2F}"/>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pic>
        <p:nvPicPr>
          <p:cNvPr id="20" name="Image 19">
            <a:extLst>
              <a:ext uri="{FF2B5EF4-FFF2-40B4-BE49-F238E27FC236}">
                <a16:creationId xmlns:a16="http://schemas.microsoft.com/office/drawing/2014/main" id="{9AD7E432-B8CC-7160-8C2B-91293BA09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416" y="2226092"/>
            <a:ext cx="1416839" cy="2168888"/>
          </a:xfrm>
          <a:prstGeom prst="rect">
            <a:avLst/>
          </a:prstGeom>
        </p:spPr>
      </p:pic>
      <p:grpSp>
        <p:nvGrpSpPr>
          <p:cNvPr id="27" name="Groupe 26">
            <a:extLst>
              <a:ext uri="{FF2B5EF4-FFF2-40B4-BE49-F238E27FC236}">
                <a16:creationId xmlns:a16="http://schemas.microsoft.com/office/drawing/2014/main" id="{F992F9E3-8504-07B6-3984-C8EABFA39C7F}"/>
              </a:ext>
            </a:extLst>
          </p:cNvPr>
          <p:cNvGrpSpPr/>
          <p:nvPr/>
        </p:nvGrpSpPr>
        <p:grpSpPr>
          <a:xfrm rot="4023662">
            <a:off x="-1186585" y="-1583214"/>
            <a:ext cx="2936240" cy="3331267"/>
            <a:chOff x="-575062" y="-892867"/>
            <a:chExt cx="2936240" cy="3331267"/>
          </a:xfrm>
        </p:grpSpPr>
        <p:sp>
          <p:nvSpPr>
            <p:cNvPr id="18" name="Arc plein 17">
              <a:extLst>
                <a:ext uri="{FF2B5EF4-FFF2-40B4-BE49-F238E27FC236}">
                  <a16:creationId xmlns:a16="http://schemas.microsoft.com/office/drawing/2014/main" id="{929AE486-1C4B-A6BF-890F-2C79B00BDF0F}"/>
                </a:ext>
              </a:extLst>
            </p:cNvPr>
            <p:cNvSpPr/>
            <p:nvPr/>
          </p:nvSpPr>
          <p:spPr>
            <a:xfrm>
              <a:off x="-575062" y="-497840"/>
              <a:ext cx="2936240" cy="2936240"/>
            </a:xfrm>
            <a:prstGeom prst="blockArc">
              <a:avLst>
                <a:gd name="adj1" fmla="val 10800000"/>
                <a:gd name="adj2" fmla="val 8728413"/>
                <a:gd name="adj3" fmla="val 7265"/>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Arc plein 20">
              <a:extLst>
                <a:ext uri="{FF2B5EF4-FFF2-40B4-BE49-F238E27FC236}">
                  <a16:creationId xmlns:a16="http://schemas.microsoft.com/office/drawing/2014/main" id="{C2FD600C-0422-2819-56DD-968157A7E862}"/>
                </a:ext>
              </a:extLst>
            </p:cNvPr>
            <p:cNvSpPr/>
            <p:nvPr/>
          </p:nvSpPr>
          <p:spPr>
            <a:xfrm rot="15321439">
              <a:off x="135982" y="789096"/>
              <a:ext cx="1330960" cy="1330960"/>
            </a:xfrm>
            <a:prstGeom prst="blockArc">
              <a:avLst>
                <a:gd name="adj1" fmla="val 928567"/>
                <a:gd name="adj2" fmla="val 18972260"/>
                <a:gd name="adj3" fmla="val 325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Arc plein 21">
              <a:extLst>
                <a:ext uri="{FF2B5EF4-FFF2-40B4-BE49-F238E27FC236}">
                  <a16:creationId xmlns:a16="http://schemas.microsoft.com/office/drawing/2014/main" id="{B6E6C3AF-D6A9-1540-851E-783DC903AA61}"/>
                </a:ext>
              </a:extLst>
            </p:cNvPr>
            <p:cNvSpPr/>
            <p:nvPr/>
          </p:nvSpPr>
          <p:spPr>
            <a:xfrm rot="11810037">
              <a:off x="1334787" y="-892867"/>
              <a:ext cx="963543" cy="963543"/>
            </a:xfrm>
            <a:prstGeom prst="blockArc">
              <a:avLst>
                <a:gd name="adj1" fmla="val 20789914"/>
                <a:gd name="adj2" fmla="val 13392969"/>
                <a:gd name="adj3" fmla="val 1488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Arc plein 22">
              <a:extLst>
                <a:ext uri="{FF2B5EF4-FFF2-40B4-BE49-F238E27FC236}">
                  <a16:creationId xmlns:a16="http://schemas.microsoft.com/office/drawing/2014/main" id="{598FFB3B-A2D0-BCE3-BE11-507A30F86155}"/>
                </a:ext>
              </a:extLst>
            </p:cNvPr>
            <p:cNvSpPr/>
            <p:nvPr/>
          </p:nvSpPr>
          <p:spPr>
            <a:xfrm rot="16040487">
              <a:off x="1506078" y="-551465"/>
              <a:ext cx="323888" cy="323888"/>
            </a:xfrm>
            <a:prstGeom prst="blockArc">
              <a:avLst>
                <a:gd name="adj1" fmla="val 17192519"/>
                <a:gd name="adj2" fmla="val 7981073"/>
                <a:gd name="adj3" fmla="val 9672"/>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Arc plein 23">
              <a:extLst>
                <a:ext uri="{FF2B5EF4-FFF2-40B4-BE49-F238E27FC236}">
                  <a16:creationId xmlns:a16="http://schemas.microsoft.com/office/drawing/2014/main" id="{0DB97EA3-3C09-8BBD-5E05-61FD8ECD4511}"/>
                </a:ext>
              </a:extLst>
            </p:cNvPr>
            <p:cNvSpPr/>
            <p:nvPr/>
          </p:nvSpPr>
          <p:spPr>
            <a:xfrm rot="16200000">
              <a:off x="1247210" y="-121596"/>
              <a:ext cx="331397" cy="331397"/>
            </a:xfrm>
            <a:prstGeom prst="blockArc">
              <a:avLst>
                <a:gd name="adj1" fmla="val 15826334"/>
                <a:gd name="adj2" fmla="val 14084181"/>
                <a:gd name="adj3" fmla="val 1543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5" name="Arc plein 24">
              <a:extLst>
                <a:ext uri="{FF2B5EF4-FFF2-40B4-BE49-F238E27FC236}">
                  <a16:creationId xmlns:a16="http://schemas.microsoft.com/office/drawing/2014/main" id="{A971B767-483C-1926-FA48-01FAB9D12198}"/>
                </a:ext>
              </a:extLst>
            </p:cNvPr>
            <p:cNvSpPr/>
            <p:nvPr/>
          </p:nvSpPr>
          <p:spPr>
            <a:xfrm rot="5400000">
              <a:off x="1073144" y="38125"/>
              <a:ext cx="716768" cy="716768"/>
            </a:xfrm>
            <a:prstGeom prst="blockArc">
              <a:avLst>
                <a:gd name="adj1" fmla="val 17108874"/>
                <a:gd name="adj2" fmla="val 11707263"/>
                <a:gd name="adj3" fmla="val 534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6" name="Arc plein 25">
              <a:extLst>
                <a:ext uri="{FF2B5EF4-FFF2-40B4-BE49-F238E27FC236}">
                  <a16:creationId xmlns:a16="http://schemas.microsoft.com/office/drawing/2014/main" id="{6BBA3128-A729-9E63-607C-2310E5D774B6}"/>
                </a:ext>
              </a:extLst>
            </p:cNvPr>
            <p:cNvSpPr/>
            <p:nvPr/>
          </p:nvSpPr>
          <p:spPr>
            <a:xfrm rot="17414124">
              <a:off x="1441172" y="402353"/>
              <a:ext cx="503846" cy="503846"/>
            </a:xfrm>
            <a:prstGeom prst="blockArc">
              <a:avLst>
                <a:gd name="adj1" fmla="val 14313984"/>
                <a:gd name="adj2" fmla="val 13198791"/>
                <a:gd name="adj3" fmla="val 12622"/>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8" name="ZoneTexte 27">
            <a:extLst>
              <a:ext uri="{FF2B5EF4-FFF2-40B4-BE49-F238E27FC236}">
                <a16:creationId xmlns:a16="http://schemas.microsoft.com/office/drawing/2014/main" id="{4972D98C-63E3-F1BE-AD90-464D7366976E}"/>
              </a:ext>
            </a:extLst>
          </p:cNvPr>
          <p:cNvSpPr txBox="1"/>
          <p:nvPr/>
        </p:nvSpPr>
        <p:spPr>
          <a:xfrm>
            <a:off x="241911" y="5102744"/>
            <a:ext cx="7075852" cy="1318181"/>
          </a:xfrm>
          <a:prstGeom prst="rect">
            <a:avLst/>
          </a:prstGeom>
          <a:noFill/>
        </p:spPr>
        <p:txBody>
          <a:bodyPr wrap="square" rtlCol="0" anchor="ctr">
            <a:spAutoFit/>
          </a:bodyPr>
          <a:lstStyle/>
          <a:p>
            <a:pPr algn="ctr">
              <a:lnSpc>
                <a:spcPct val="150000"/>
              </a:lnSpc>
            </a:pPr>
            <a:r>
              <a:rPr lang="fr-FR" sz="2800" dirty="0"/>
              <a:t>Audit de l’entreprise COSMOS Madagascar</a:t>
            </a:r>
          </a:p>
          <a:p>
            <a:pPr algn="ctr">
              <a:lnSpc>
                <a:spcPct val="150000"/>
              </a:lnSpc>
            </a:pPr>
            <a:r>
              <a:rPr lang="fr-FR" sz="2800" dirty="0"/>
              <a:t>réalisé par l’agence marketing Hashtag</a:t>
            </a:r>
          </a:p>
        </p:txBody>
      </p:sp>
    </p:spTree>
    <p:extLst>
      <p:ext uri="{BB962C8B-B14F-4D97-AF65-F5344CB8AC3E}">
        <p14:creationId xmlns:p14="http://schemas.microsoft.com/office/powerpoint/2010/main" val="48179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F133DD23-7A2A-D032-AE26-E16E0521BFF0}"/>
              </a:ext>
            </a:extLst>
          </p:cNvPr>
          <p:cNvGrpSpPr/>
          <p:nvPr/>
        </p:nvGrpSpPr>
        <p:grpSpPr>
          <a:xfrm>
            <a:off x="-504813" y="9547938"/>
            <a:ext cx="1133068" cy="1128032"/>
            <a:chOff x="-504813" y="9547938"/>
            <a:chExt cx="1133068" cy="1128032"/>
          </a:xfrm>
        </p:grpSpPr>
        <p:sp>
          <p:nvSpPr>
            <p:cNvPr id="5" name="Arc plein 4">
              <a:extLst>
                <a:ext uri="{FF2B5EF4-FFF2-40B4-BE49-F238E27FC236}">
                  <a16:creationId xmlns:a16="http://schemas.microsoft.com/office/drawing/2014/main" id="{E4B8CE93-9A69-610B-3B8B-E4F1863CCAB2}"/>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FB48B569-4715-75CB-6776-B0468F41C970}"/>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7" name="Groupe 6">
            <a:extLst>
              <a:ext uri="{FF2B5EF4-FFF2-40B4-BE49-F238E27FC236}">
                <a16:creationId xmlns:a16="http://schemas.microsoft.com/office/drawing/2014/main" id="{7D283467-84E5-43FF-29FD-E0BCA6DD080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4F7EA15F-57A1-53F9-3271-D2792F6C14A4}"/>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B333D795-1665-97A5-5AB1-3222D4A7E87C}"/>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83E12C5F-8C94-FD58-53BC-841DA97084C0}"/>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6ECA7CA7-F76A-94E8-0EE6-80C917F43B58}"/>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89439D03-7F33-F8C0-0267-5F833EF17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4" name="ZoneTexte 13">
            <a:extLst>
              <a:ext uri="{FF2B5EF4-FFF2-40B4-BE49-F238E27FC236}">
                <a16:creationId xmlns:a16="http://schemas.microsoft.com/office/drawing/2014/main" id="{729B88D3-6E3F-EF10-B03A-4C4FA62E29B8}"/>
              </a:ext>
            </a:extLst>
          </p:cNvPr>
          <p:cNvSpPr txBox="1"/>
          <p:nvPr/>
        </p:nvSpPr>
        <p:spPr>
          <a:xfrm>
            <a:off x="3051365" y="1633727"/>
            <a:ext cx="1456944" cy="307777"/>
          </a:xfrm>
          <a:prstGeom prst="rect">
            <a:avLst/>
          </a:prstGeom>
          <a:noFill/>
        </p:spPr>
        <p:txBody>
          <a:bodyPr wrap="square" rtlCol="0">
            <a:spAutoFit/>
          </a:bodyPr>
          <a:lstStyle/>
          <a:p>
            <a:pPr algn="ctr"/>
            <a:r>
              <a:rPr lang="fr-FR" sz="1400" dirty="0"/>
              <a:t>Facebook</a:t>
            </a:r>
          </a:p>
        </p:txBody>
      </p:sp>
      <p:pic>
        <p:nvPicPr>
          <p:cNvPr id="15" name="image9.png">
            <a:extLst>
              <a:ext uri="{FF2B5EF4-FFF2-40B4-BE49-F238E27FC236}">
                <a16:creationId xmlns:a16="http://schemas.microsoft.com/office/drawing/2014/main" id="{E17A1237-26D4-EABD-0ABE-C4CE61E2489E}"/>
              </a:ext>
            </a:extLst>
          </p:cNvPr>
          <p:cNvPicPr/>
          <p:nvPr/>
        </p:nvPicPr>
        <p:blipFill>
          <a:blip r:embed="rId3"/>
          <a:srcRect/>
          <a:stretch>
            <a:fillRect/>
          </a:stretch>
        </p:blipFill>
        <p:spPr>
          <a:xfrm>
            <a:off x="1589087" y="1941504"/>
            <a:ext cx="4381500" cy="1543050"/>
          </a:xfrm>
          <a:prstGeom prst="rect">
            <a:avLst/>
          </a:prstGeom>
          <a:ln/>
        </p:spPr>
      </p:pic>
      <p:sp>
        <p:nvSpPr>
          <p:cNvPr id="16" name="ZoneTexte 15">
            <a:extLst>
              <a:ext uri="{FF2B5EF4-FFF2-40B4-BE49-F238E27FC236}">
                <a16:creationId xmlns:a16="http://schemas.microsoft.com/office/drawing/2014/main" id="{D0C59036-6D44-FEC3-7CEE-046DE8F5F538}"/>
              </a:ext>
            </a:extLst>
          </p:cNvPr>
          <p:cNvSpPr txBox="1"/>
          <p:nvPr/>
        </p:nvSpPr>
        <p:spPr>
          <a:xfrm>
            <a:off x="3051365" y="3484554"/>
            <a:ext cx="1456944" cy="307777"/>
          </a:xfrm>
          <a:prstGeom prst="rect">
            <a:avLst/>
          </a:prstGeom>
          <a:noFill/>
        </p:spPr>
        <p:txBody>
          <a:bodyPr wrap="square" rtlCol="0">
            <a:spAutoFit/>
          </a:bodyPr>
          <a:lstStyle/>
          <a:p>
            <a:pPr algn="ctr"/>
            <a:r>
              <a:rPr lang="fr-FR" sz="1400" dirty="0"/>
              <a:t>Communauté</a:t>
            </a:r>
          </a:p>
        </p:txBody>
      </p:sp>
      <p:pic>
        <p:nvPicPr>
          <p:cNvPr id="17" name="image8.png">
            <a:extLst>
              <a:ext uri="{FF2B5EF4-FFF2-40B4-BE49-F238E27FC236}">
                <a16:creationId xmlns:a16="http://schemas.microsoft.com/office/drawing/2014/main" id="{E357191E-7ECD-0997-8EB9-55DFA0B0AB3A}"/>
              </a:ext>
            </a:extLst>
          </p:cNvPr>
          <p:cNvPicPr/>
          <p:nvPr/>
        </p:nvPicPr>
        <p:blipFill>
          <a:blip r:embed="rId4"/>
          <a:srcRect/>
          <a:stretch>
            <a:fillRect/>
          </a:stretch>
        </p:blipFill>
        <p:spPr>
          <a:xfrm>
            <a:off x="2027237" y="3762123"/>
            <a:ext cx="3505200" cy="1162050"/>
          </a:xfrm>
          <a:prstGeom prst="rect">
            <a:avLst/>
          </a:prstGeom>
          <a:ln/>
        </p:spPr>
      </p:pic>
      <p:pic>
        <p:nvPicPr>
          <p:cNvPr id="19" name="image14.png">
            <a:extLst>
              <a:ext uri="{FF2B5EF4-FFF2-40B4-BE49-F238E27FC236}">
                <a16:creationId xmlns:a16="http://schemas.microsoft.com/office/drawing/2014/main" id="{5675F680-3490-5753-5F19-12895EE72B22}"/>
              </a:ext>
            </a:extLst>
          </p:cNvPr>
          <p:cNvPicPr/>
          <p:nvPr/>
        </p:nvPicPr>
        <p:blipFill>
          <a:blip r:embed="rId5"/>
          <a:srcRect/>
          <a:stretch>
            <a:fillRect/>
          </a:stretch>
        </p:blipFill>
        <p:spPr>
          <a:xfrm>
            <a:off x="1441132" y="4946463"/>
            <a:ext cx="4677410" cy="4467225"/>
          </a:xfrm>
          <a:prstGeom prst="rect">
            <a:avLst/>
          </a:prstGeom>
          <a:ln/>
        </p:spPr>
      </p:pic>
    </p:spTree>
    <p:extLst>
      <p:ext uri="{BB962C8B-B14F-4D97-AF65-F5344CB8AC3E}">
        <p14:creationId xmlns:p14="http://schemas.microsoft.com/office/powerpoint/2010/main" val="9039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243C1BC-8F3E-0B13-8526-F9C3CF3D884B}"/>
              </a:ext>
            </a:extLst>
          </p:cNvPr>
          <p:cNvGrpSpPr/>
          <p:nvPr/>
        </p:nvGrpSpPr>
        <p:grpSpPr>
          <a:xfrm>
            <a:off x="5772101" y="-1623322"/>
            <a:ext cx="2655618" cy="2332058"/>
            <a:chOff x="5772101" y="-1623322"/>
            <a:chExt cx="2655618" cy="2332058"/>
          </a:xfrm>
        </p:grpSpPr>
        <p:sp>
          <p:nvSpPr>
            <p:cNvPr id="4" name="Arc plein 3">
              <a:extLst>
                <a:ext uri="{FF2B5EF4-FFF2-40B4-BE49-F238E27FC236}">
                  <a16:creationId xmlns:a16="http://schemas.microsoft.com/office/drawing/2014/main" id="{297BDB2A-2BFB-8E1A-D59F-2A183A36E3D5}"/>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Arc plein 4">
              <a:extLst>
                <a:ext uri="{FF2B5EF4-FFF2-40B4-BE49-F238E27FC236}">
                  <a16:creationId xmlns:a16="http://schemas.microsoft.com/office/drawing/2014/main" id="{3F21BBE8-B77E-D05E-3598-7D2CB30D530C}"/>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2" name="Groupe 1">
            <a:extLst>
              <a:ext uri="{FF2B5EF4-FFF2-40B4-BE49-F238E27FC236}">
                <a16:creationId xmlns:a16="http://schemas.microsoft.com/office/drawing/2014/main" id="{42EF070B-916C-965A-EC19-B34E23B0B5DD}"/>
              </a:ext>
            </a:extLst>
          </p:cNvPr>
          <p:cNvGrpSpPr/>
          <p:nvPr/>
        </p:nvGrpSpPr>
        <p:grpSpPr>
          <a:xfrm>
            <a:off x="-504813" y="9547938"/>
            <a:ext cx="1133068" cy="1128032"/>
            <a:chOff x="-504813" y="9547938"/>
            <a:chExt cx="1133068" cy="1128032"/>
          </a:xfrm>
        </p:grpSpPr>
        <p:sp>
          <p:nvSpPr>
            <p:cNvPr id="6" name="Arc plein 5">
              <a:extLst>
                <a:ext uri="{FF2B5EF4-FFF2-40B4-BE49-F238E27FC236}">
                  <a16:creationId xmlns:a16="http://schemas.microsoft.com/office/drawing/2014/main" id="{089AD520-2DA9-406F-396C-8D514BF4007A}"/>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32EBC986-AD46-E2DB-4D17-292EBCAACFA0}"/>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8" name="Image 7">
            <a:extLst>
              <a:ext uri="{FF2B5EF4-FFF2-40B4-BE49-F238E27FC236}">
                <a16:creationId xmlns:a16="http://schemas.microsoft.com/office/drawing/2014/main" id="{C1F7F001-B063-286E-D5DA-E9BB58E01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2" name="ZoneTexte 11">
            <a:extLst>
              <a:ext uri="{FF2B5EF4-FFF2-40B4-BE49-F238E27FC236}">
                <a16:creationId xmlns:a16="http://schemas.microsoft.com/office/drawing/2014/main" id="{1BABC4FE-F5CE-EA31-AAF4-20AB084AA5EF}"/>
              </a:ext>
            </a:extLst>
          </p:cNvPr>
          <p:cNvSpPr txBox="1"/>
          <p:nvPr/>
        </p:nvSpPr>
        <p:spPr>
          <a:xfrm>
            <a:off x="901337" y="929447"/>
            <a:ext cx="5617029" cy="2682914"/>
          </a:xfrm>
          <a:prstGeom prst="rect">
            <a:avLst/>
          </a:prstGeom>
          <a:noFill/>
        </p:spPr>
        <p:txBody>
          <a:bodyPr wrap="square" rtlCol="0">
            <a:spAutoFit/>
          </a:bodyPr>
          <a:lstStyle/>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c.2- Site</a:t>
            </a:r>
          </a:p>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Catherine Aloi : </a:t>
            </a:r>
            <a:r>
              <a:rPr lang="fr-FR" sz="1200" u="sng" dirty="0">
                <a:solidFill>
                  <a:srgbClr val="0563C1"/>
                </a:solidFill>
                <a:effectLst/>
                <a:latin typeface="Calibri" panose="020F0502020204030204" pitchFamily="34" charset="0"/>
                <a:ea typeface="Calibri" panose="020F0502020204030204" pitchFamily="34" charset="0"/>
                <a:hlinkClick r:id="rId3"/>
              </a:rPr>
              <a:t>www.catherinealoi.pf</a:t>
            </a:r>
            <a:endParaRPr lang="fr-FR" sz="1200" dirty="0">
              <a:effectLst/>
              <a:latin typeface="Calibri" panose="020F0502020204030204" pitchFamily="34" charset="0"/>
              <a:ea typeface="Calibri" panose="020F0502020204030204" pitchFamily="34" charset="0"/>
            </a:endParaRPr>
          </a:p>
          <a:p>
            <a:pPr>
              <a:lnSpc>
                <a:spcPct val="107000"/>
              </a:lnSpc>
              <a:spcAft>
                <a:spcPts val="800"/>
              </a:spcAft>
              <a:tabLst>
                <a:tab pos="904875" algn="l"/>
              </a:tabLst>
            </a:pPr>
            <a:r>
              <a:rPr lang="fr-FR" sz="1200" dirty="0" err="1">
                <a:effectLst/>
                <a:latin typeface="Calibri" panose="020F0502020204030204" pitchFamily="34" charset="0"/>
                <a:ea typeface="Calibri" panose="020F0502020204030204" pitchFamily="34" charset="0"/>
              </a:rPr>
              <a:t>Ballou</a:t>
            </a:r>
            <a:r>
              <a:rPr lang="fr-FR" sz="1200" dirty="0">
                <a:effectLst/>
                <a:latin typeface="Calibri" panose="020F0502020204030204" pitchFamily="34" charset="0"/>
                <a:ea typeface="Calibri" panose="020F0502020204030204" pitchFamily="34" charset="0"/>
              </a:rPr>
              <a:t> </a:t>
            </a:r>
            <a:r>
              <a:rPr lang="fr-FR" sz="1200" dirty="0" err="1">
                <a:effectLst/>
                <a:latin typeface="Calibri" panose="020F0502020204030204" pitchFamily="34" charset="0"/>
                <a:ea typeface="Calibri" panose="020F0502020204030204" pitchFamily="34" charset="0"/>
              </a:rPr>
              <a:t>Andraharo</a:t>
            </a:r>
            <a:r>
              <a:rPr lang="fr-FR" sz="1200" dirty="0">
                <a:effectLst/>
                <a:latin typeface="Calibri" panose="020F0502020204030204" pitchFamily="34" charset="0"/>
                <a:ea typeface="Calibri" panose="020F0502020204030204" pitchFamily="34" charset="0"/>
              </a:rPr>
              <a:t> : </a:t>
            </a:r>
            <a:r>
              <a:rPr lang="fr-FR" sz="1200" u="sng" dirty="0">
                <a:solidFill>
                  <a:srgbClr val="0563C1"/>
                </a:solidFill>
                <a:effectLst/>
                <a:latin typeface="Calibri" panose="020F0502020204030204" pitchFamily="34" charset="0"/>
                <a:ea typeface="Calibri" panose="020F0502020204030204" pitchFamily="34" charset="0"/>
                <a:hlinkClick r:id="rId4"/>
              </a:rPr>
              <a:t>www.ballou.mg</a:t>
            </a:r>
            <a:endParaRPr lang="fr-FR" sz="1200" dirty="0">
              <a:effectLst/>
              <a:latin typeface="Calibri" panose="020F0502020204030204" pitchFamily="34" charset="0"/>
              <a:ea typeface="Calibri" panose="020F0502020204030204" pitchFamily="34" charset="0"/>
            </a:endParaRPr>
          </a:p>
          <a:p>
            <a:pPr>
              <a:lnSpc>
                <a:spcPct val="107000"/>
              </a:lnSpc>
              <a:spcAft>
                <a:spcPts val="800"/>
              </a:spcAft>
              <a:tabLst>
                <a:tab pos="904875" algn="l"/>
              </a:tabLst>
            </a:pPr>
            <a:r>
              <a:rPr lang="fr-FR" sz="1200" dirty="0" err="1">
                <a:effectLst/>
                <a:latin typeface="Calibri" panose="020F0502020204030204" pitchFamily="34" charset="0"/>
                <a:ea typeface="Calibri" panose="020F0502020204030204" pitchFamily="34" charset="0"/>
              </a:rPr>
              <a:t>Yomi</a:t>
            </a:r>
            <a:r>
              <a:rPr lang="fr-FR" sz="1200" dirty="0">
                <a:effectLst/>
                <a:latin typeface="Calibri" panose="020F0502020204030204" pitchFamily="34" charset="0"/>
                <a:ea typeface="Calibri" panose="020F0502020204030204" pitchFamily="34" charset="0"/>
              </a:rPr>
              <a:t>-Home : </a:t>
            </a:r>
            <a:r>
              <a:rPr lang="fr-FR" sz="1200" u="sng" dirty="0">
                <a:solidFill>
                  <a:srgbClr val="0563C1"/>
                </a:solidFill>
                <a:effectLst/>
                <a:latin typeface="Calibri" panose="020F0502020204030204" pitchFamily="34" charset="0"/>
                <a:ea typeface="Calibri" panose="020F0502020204030204" pitchFamily="34" charset="0"/>
                <a:hlinkClick r:id="rId5"/>
              </a:rPr>
              <a:t>www.yomi-home.com</a:t>
            </a:r>
            <a:endParaRPr lang="fr-FR" sz="1200" dirty="0">
              <a:effectLst/>
              <a:latin typeface="Calibri" panose="020F0502020204030204" pitchFamily="34" charset="0"/>
              <a:ea typeface="Calibri" panose="020F0502020204030204" pitchFamily="34" charset="0"/>
            </a:endParaRPr>
          </a:p>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 </a:t>
            </a:r>
          </a:p>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c.3-Autres présences dans le numérique</a:t>
            </a:r>
          </a:p>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Pas de présences.</a:t>
            </a:r>
          </a:p>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d- Positionnement de l’entreprise face à ses  concurrents</a:t>
            </a:r>
          </a:p>
          <a:p>
            <a:pPr>
              <a:lnSpc>
                <a:spcPct val="107000"/>
              </a:lnSpc>
              <a:spcAft>
                <a:spcPts val="800"/>
              </a:spcAft>
              <a:tabLst>
                <a:tab pos="904875" algn="l"/>
              </a:tabLst>
            </a:pPr>
            <a:r>
              <a:rPr lang="fr-FR" sz="1200" dirty="0">
                <a:effectLst/>
                <a:latin typeface="Calibri" panose="020F0502020204030204" pitchFamily="34" charset="0"/>
                <a:ea typeface="Calibri" panose="020F0502020204030204" pitchFamily="34" charset="0"/>
              </a:rPr>
              <a:t>Mapping concurrentiel</a:t>
            </a:r>
          </a:p>
        </p:txBody>
      </p:sp>
      <p:pic>
        <p:nvPicPr>
          <p:cNvPr id="13" name="image3.png">
            <a:extLst>
              <a:ext uri="{FF2B5EF4-FFF2-40B4-BE49-F238E27FC236}">
                <a16:creationId xmlns:a16="http://schemas.microsoft.com/office/drawing/2014/main" id="{85274887-E3CD-3CB9-38EC-E33295CA4D55}"/>
              </a:ext>
            </a:extLst>
          </p:cNvPr>
          <p:cNvPicPr/>
          <p:nvPr/>
        </p:nvPicPr>
        <p:blipFill>
          <a:blip r:embed="rId6"/>
          <a:srcRect/>
          <a:stretch>
            <a:fillRect/>
          </a:stretch>
        </p:blipFill>
        <p:spPr>
          <a:xfrm>
            <a:off x="644098" y="3612361"/>
            <a:ext cx="4753610" cy="2943225"/>
          </a:xfrm>
          <a:prstGeom prst="rect">
            <a:avLst/>
          </a:prstGeom>
          <a:ln/>
        </p:spPr>
      </p:pic>
      <p:pic>
        <p:nvPicPr>
          <p:cNvPr id="15" name="Image 14">
            <a:extLst>
              <a:ext uri="{FF2B5EF4-FFF2-40B4-BE49-F238E27FC236}">
                <a16:creationId xmlns:a16="http://schemas.microsoft.com/office/drawing/2014/main" id="{B6139DFF-CA21-56AF-7B22-30C09E886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3117" y="6555586"/>
            <a:ext cx="3383280" cy="2370909"/>
          </a:xfrm>
          <a:prstGeom prst="rect">
            <a:avLst/>
          </a:prstGeom>
        </p:spPr>
      </p:pic>
      <p:sp>
        <p:nvSpPr>
          <p:cNvPr id="16" name="ZoneTexte 15">
            <a:extLst>
              <a:ext uri="{FF2B5EF4-FFF2-40B4-BE49-F238E27FC236}">
                <a16:creationId xmlns:a16="http://schemas.microsoft.com/office/drawing/2014/main" id="{4EA347B4-B82A-C6D0-6840-F5B57FF6C961}"/>
              </a:ext>
            </a:extLst>
          </p:cNvPr>
          <p:cNvSpPr txBox="1"/>
          <p:nvPr/>
        </p:nvSpPr>
        <p:spPr>
          <a:xfrm>
            <a:off x="4519749" y="6853792"/>
            <a:ext cx="1737360" cy="1569660"/>
          </a:xfrm>
          <a:prstGeom prst="rect">
            <a:avLst/>
          </a:prstGeom>
          <a:noFill/>
        </p:spPr>
        <p:txBody>
          <a:bodyPr wrap="square" rtlCol="0">
            <a:spAutoFit/>
          </a:bodyPr>
          <a:lstStyle/>
          <a:p>
            <a:r>
              <a:rPr lang="fr-FR" sz="1200" dirty="0">
                <a:effectLst/>
                <a:latin typeface="Calibri" panose="020F0502020204030204" pitchFamily="34" charset="0"/>
                <a:ea typeface="Calibri" panose="020F0502020204030204" pitchFamily="34" charset="0"/>
              </a:rPr>
              <a:t>Cosmos reste une entreprise puissante face à ses concurrents.  Elle est très connue et a beaucoup de réseaux sociaux pour se faire connaître que ses concurrents.</a:t>
            </a:r>
          </a:p>
        </p:txBody>
      </p:sp>
    </p:spTree>
    <p:extLst>
      <p:ext uri="{BB962C8B-B14F-4D97-AF65-F5344CB8AC3E}">
        <p14:creationId xmlns:p14="http://schemas.microsoft.com/office/powerpoint/2010/main" val="1829679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73F3171-C2DF-29FC-E19D-8821C42AC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2" name="Groupe 1">
            <a:extLst>
              <a:ext uri="{FF2B5EF4-FFF2-40B4-BE49-F238E27FC236}">
                <a16:creationId xmlns:a16="http://schemas.microsoft.com/office/drawing/2014/main" id="{27C2C3CF-5289-7FDE-4880-5B5FDC0A8524}"/>
              </a:ext>
            </a:extLst>
          </p:cNvPr>
          <p:cNvGrpSpPr/>
          <p:nvPr/>
        </p:nvGrpSpPr>
        <p:grpSpPr>
          <a:xfrm>
            <a:off x="6417186" y="9515011"/>
            <a:ext cx="1422324" cy="1459489"/>
            <a:chOff x="6417186" y="9515011"/>
            <a:chExt cx="1422324" cy="1459489"/>
          </a:xfrm>
        </p:grpSpPr>
        <p:sp>
          <p:nvSpPr>
            <p:cNvPr id="6" name="Arc plein 5">
              <a:extLst>
                <a:ext uri="{FF2B5EF4-FFF2-40B4-BE49-F238E27FC236}">
                  <a16:creationId xmlns:a16="http://schemas.microsoft.com/office/drawing/2014/main" id="{482A69D7-A1E8-CB7B-552C-4E24907A581C}"/>
                </a:ext>
              </a:extLst>
            </p:cNvPr>
            <p:cNvSpPr/>
            <p:nvPr/>
          </p:nvSpPr>
          <p:spPr>
            <a:xfrm rot="19255987">
              <a:off x="6728168" y="9515011"/>
              <a:ext cx="1111342" cy="1111342"/>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c plein 6">
              <a:extLst>
                <a:ext uri="{FF2B5EF4-FFF2-40B4-BE49-F238E27FC236}">
                  <a16:creationId xmlns:a16="http://schemas.microsoft.com/office/drawing/2014/main" id="{22A523FC-74CF-2FCD-594B-A64DBE28F969}"/>
                </a:ext>
              </a:extLst>
            </p:cNvPr>
            <p:cNvSpPr/>
            <p:nvPr/>
          </p:nvSpPr>
          <p:spPr>
            <a:xfrm rot="19255987">
              <a:off x="6417186" y="10165285"/>
              <a:ext cx="809215" cy="809215"/>
            </a:xfrm>
            <a:prstGeom prst="blockArc">
              <a:avLst>
                <a:gd name="adj1" fmla="val 12223368"/>
                <a:gd name="adj2" fmla="val 3234190"/>
                <a:gd name="adj3" fmla="val 1594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3" name="Groupe 2">
            <a:extLst>
              <a:ext uri="{FF2B5EF4-FFF2-40B4-BE49-F238E27FC236}">
                <a16:creationId xmlns:a16="http://schemas.microsoft.com/office/drawing/2014/main" id="{5CD72E16-BF7E-EA35-1C76-514711DD56BD}"/>
              </a:ext>
            </a:extLst>
          </p:cNvPr>
          <p:cNvGrpSpPr/>
          <p:nvPr/>
        </p:nvGrpSpPr>
        <p:grpSpPr>
          <a:xfrm>
            <a:off x="-394026" y="9837289"/>
            <a:ext cx="926308" cy="926308"/>
            <a:chOff x="-394026" y="9837289"/>
            <a:chExt cx="926308" cy="926308"/>
          </a:xfrm>
        </p:grpSpPr>
        <p:sp>
          <p:nvSpPr>
            <p:cNvPr id="8" name="Arc plein 7">
              <a:extLst>
                <a:ext uri="{FF2B5EF4-FFF2-40B4-BE49-F238E27FC236}">
                  <a16:creationId xmlns:a16="http://schemas.microsoft.com/office/drawing/2014/main" id="{72391760-58BE-2DC1-BAF1-67327C19A59D}"/>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c plein 8">
              <a:extLst>
                <a:ext uri="{FF2B5EF4-FFF2-40B4-BE49-F238E27FC236}">
                  <a16:creationId xmlns:a16="http://schemas.microsoft.com/office/drawing/2014/main" id="{F2A2E21C-9846-E394-E8FD-1250F1F22857}"/>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4" name="image23.png">
            <a:extLst>
              <a:ext uri="{FF2B5EF4-FFF2-40B4-BE49-F238E27FC236}">
                <a16:creationId xmlns:a16="http://schemas.microsoft.com/office/drawing/2014/main" id="{F18E6136-A1E1-6BA0-6F25-B260075D0BF6}"/>
              </a:ext>
            </a:extLst>
          </p:cNvPr>
          <p:cNvPicPr/>
          <p:nvPr/>
        </p:nvPicPr>
        <p:blipFill>
          <a:blip r:embed="rId3"/>
          <a:srcRect/>
          <a:stretch>
            <a:fillRect/>
          </a:stretch>
        </p:blipFill>
        <p:spPr>
          <a:xfrm>
            <a:off x="899477" y="935287"/>
            <a:ext cx="5760720" cy="2838450"/>
          </a:xfrm>
          <a:prstGeom prst="rect">
            <a:avLst/>
          </a:prstGeom>
          <a:ln/>
        </p:spPr>
      </p:pic>
      <p:pic>
        <p:nvPicPr>
          <p:cNvPr id="15" name="image11.png">
            <a:extLst>
              <a:ext uri="{FF2B5EF4-FFF2-40B4-BE49-F238E27FC236}">
                <a16:creationId xmlns:a16="http://schemas.microsoft.com/office/drawing/2014/main" id="{CC146E89-5FC1-6586-8385-53380A9E88FD}"/>
              </a:ext>
            </a:extLst>
          </p:cNvPr>
          <p:cNvPicPr/>
          <p:nvPr/>
        </p:nvPicPr>
        <p:blipFill>
          <a:blip r:embed="rId4"/>
          <a:srcRect/>
          <a:stretch>
            <a:fillRect/>
          </a:stretch>
        </p:blipFill>
        <p:spPr>
          <a:xfrm>
            <a:off x="899477" y="3773737"/>
            <a:ext cx="5760720" cy="2181860"/>
          </a:xfrm>
          <a:prstGeom prst="rect">
            <a:avLst/>
          </a:prstGeom>
          <a:ln/>
        </p:spPr>
      </p:pic>
      <p:pic>
        <p:nvPicPr>
          <p:cNvPr id="16" name="image15.png">
            <a:extLst>
              <a:ext uri="{FF2B5EF4-FFF2-40B4-BE49-F238E27FC236}">
                <a16:creationId xmlns:a16="http://schemas.microsoft.com/office/drawing/2014/main" id="{8D6CD081-0283-C1BF-E690-8832397FD5B0}"/>
              </a:ext>
            </a:extLst>
          </p:cNvPr>
          <p:cNvPicPr/>
          <p:nvPr/>
        </p:nvPicPr>
        <p:blipFill>
          <a:blip r:embed="rId5"/>
          <a:srcRect/>
          <a:stretch>
            <a:fillRect/>
          </a:stretch>
        </p:blipFill>
        <p:spPr>
          <a:xfrm>
            <a:off x="899477" y="5955597"/>
            <a:ext cx="3238500" cy="3038475"/>
          </a:xfrm>
          <a:prstGeom prst="rect">
            <a:avLst/>
          </a:prstGeom>
          <a:ln/>
        </p:spPr>
      </p:pic>
    </p:spTree>
    <p:extLst>
      <p:ext uri="{BB962C8B-B14F-4D97-AF65-F5344CB8AC3E}">
        <p14:creationId xmlns:p14="http://schemas.microsoft.com/office/powerpoint/2010/main" val="385153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417A102-CA3C-4874-5EA3-1AE9C16EAC75}"/>
              </a:ext>
            </a:extLst>
          </p:cNvPr>
          <p:cNvPicPr>
            <a:picLocks noChangeAspect="1"/>
          </p:cNvPicPr>
          <p:nvPr/>
        </p:nvPicPr>
        <p:blipFill>
          <a:blip r:embed="rId2"/>
          <a:stretch>
            <a:fillRect/>
          </a:stretch>
        </p:blipFill>
        <p:spPr>
          <a:xfrm>
            <a:off x="243604" y="1186983"/>
            <a:ext cx="6181725" cy="5467350"/>
          </a:xfrm>
          <a:prstGeom prst="rect">
            <a:avLst/>
          </a:prstGeom>
        </p:spPr>
      </p:pic>
      <p:sp>
        <p:nvSpPr>
          <p:cNvPr id="4" name="Arc plein 3">
            <a:extLst>
              <a:ext uri="{FF2B5EF4-FFF2-40B4-BE49-F238E27FC236}">
                <a16:creationId xmlns:a16="http://schemas.microsoft.com/office/drawing/2014/main" id="{779D1102-24BE-44E5-6904-4A9A1025EEE4}"/>
              </a:ext>
            </a:extLst>
          </p:cNvPr>
          <p:cNvSpPr/>
          <p:nvPr/>
        </p:nvSpPr>
        <p:spPr>
          <a:xfrm rot="18292557">
            <a:off x="-40844" y="10266937"/>
            <a:ext cx="453494" cy="453494"/>
          </a:xfrm>
          <a:prstGeom prst="blockArc">
            <a:avLst>
              <a:gd name="adj1" fmla="val 16625039"/>
              <a:gd name="adj2" fmla="val 6707102"/>
              <a:gd name="adj3" fmla="val 187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Arc plein 4">
            <a:extLst>
              <a:ext uri="{FF2B5EF4-FFF2-40B4-BE49-F238E27FC236}">
                <a16:creationId xmlns:a16="http://schemas.microsoft.com/office/drawing/2014/main" id="{E59F2F77-4FE0-71F6-4840-32B7E3859663}"/>
              </a:ext>
            </a:extLst>
          </p:cNvPr>
          <p:cNvSpPr/>
          <p:nvPr/>
        </p:nvSpPr>
        <p:spPr>
          <a:xfrm rot="14634183">
            <a:off x="21567" y="10329348"/>
            <a:ext cx="328672" cy="328672"/>
          </a:xfrm>
          <a:prstGeom prst="blockArc">
            <a:avLst>
              <a:gd name="adj1" fmla="val 2871522"/>
              <a:gd name="adj2" fmla="val 20987664"/>
              <a:gd name="adj3" fmla="val 1134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 name="Image 6">
            <a:extLst>
              <a:ext uri="{FF2B5EF4-FFF2-40B4-BE49-F238E27FC236}">
                <a16:creationId xmlns:a16="http://schemas.microsoft.com/office/drawing/2014/main" id="{1210505F-4929-485C-1C85-953D1E67E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14" name="Groupe 13">
            <a:extLst>
              <a:ext uri="{FF2B5EF4-FFF2-40B4-BE49-F238E27FC236}">
                <a16:creationId xmlns:a16="http://schemas.microsoft.com/office/drawing/2014/main" id="{CC32F5BB-29AA-D338-5C94-BF81F446ACFC}"/>
              </a:ext>
            </a:extLst>
          </p:cNvPr>
          <p:cNvGrpSpPr/>
          <p:nvPr/>
        </p:nvGrpSpPr>
        <p:grpSpPr>
          <a:xfrm>
            <a:off x="6065520" y="-668372"/>
            <a:ext cx="1722120" cy="2217521"/>
            <a:chOff x="6065520" y="-668372"/>
            <a:chExt cx="1722120" cy="2217521"/>
          </a:xfrm>
        </p:grpSpPr>
        <p:sp>
          <p:nvSpPr>
            <p:cNvPr id="6" name="Arc plein 5">
              <a:extLst>
                <a:ext uri="{FF2B5EF4-FFF2-40B4-BE49-F238E27FC236}">
                  <a16:creationId xmlns:a16="http://schemas.microsoft.com/office/drawing/2014/main" id="{606318AA-3BBC-EE7D-AC2A-89CCFF477DC0}"/>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4CA879C9-A18A-F9AE-BC2E-4CBBF42CF698}"/>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5" name="Groupe 14">
            <a:extLst>
              <a:ext uri="{FF2B5EF4-FFF2-40B4-BE49-F238E27FC236}">
                <a16:creationId xmlns:a16="http://schemas.microsoft.com/office/drawing/2014/main" id="{7C06477D-3262-DC52-8B65-8F64BE148F4B}"/>
              </a:ext>
            </a:extLst>
          </p:cNvPr>
          <p:cNvGrpSpPr/>
          <p:nvPr/>
        </p:nvGrpSpPr>
        <p:grpSpPr>
          <a:xfrm>
            <a:off x="7039642" y="9804009"/>
            <a:ext cx="765174" cy="893988"/>
            <a:chOff x="7039642" y="9804009"/>
            <a:chExt cx="765174" cy="893988"/>
          </a:xfrm>
        </p:grpSpPr>
        <p:sp>
          <p:nvSpPr>
            <p:cNvPr id="10" name="Arc plein 9">
              <a:extLst>
                <a:ext uri="{FF2B5EF4-FFF2-40B4-BE49-F238E27FC236}">
                  <a16:creationId xmlns:a16="http://schemas.microsoft.com/office/drawing/2014/main" id="{85D1721E-CBE4-1E9C-4E70-361E50CD3FA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E3F0B853-A80C-F470-76FC-E27CB091067D}"/>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Arc plein 11">
              <a:extLst>
                <a:ext uri="{FF2B5EF4-FFF2-40B4-BE49-F238E27FC236}">
                  <a16:creationId xmlns:a16="http://schemas.microsoft.com/office/drawing/2014/main" id="{460D5B6C-D43E-0E65-E2F2-6C0B2A79946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Arc plein 12">
              <a:extLst>
                <a:ext uri="{FF2B5EF4-FFF2-40B4-BE49-F238E27FC236}">
                  <a16:creationId xmlns:a16="http://schemas.microsoft.com/office/drawing/2014/main" id="{9A5A73FB-B38A-A671-8A90-C9B7901A2C54}"/>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2" name="ZoneTexte 1">
            <a:extLst>
              <a:ext uri="{FF2B5EF4-FFF2-40B4-BE49-F238E27FC236}">
                <a16:creationId xmlns:a16="http://schemas.microsoft.com/office/drawing/2014/main" id="{C2BECEB3-8776-3D2E-B7E6-426B655F8189}"/>
              </a:ext>
            </a:extLst>
          </p:cNvPr>
          <p:cNvSpPr txBox="1"/>
          <p:nvPr/>
        </p:nvSpPr>
        <p:spPr>
          <a:xfrm>
            <a:off x="927463" y="953589"/>
            <a:ext cx="5329621" cy="276999"/>
          </a:xfrm>
          <a:prstGeom prst="rect">
            <a:avLst/>
          </a:prstGeom>
          <a:noFill/>
        </p:spPr>
        <p:txBody>
          <a:bodyPr wrap="square" rtlCol="0">
            <a:spAutoFit/>
          </a:bodyPr>
          <a:lstStyle/>
          <a:p>
            <a:pPr algn="ctr"/>
            <a:r>
              <a:rPr lang="fr-FR" sz="1200" dirty="0">
                <a:effectLst/>
                <a:latin typeface="Calibri" panose="020F0502020204030204" pitchFamily="34" charset="0"/>
                <a:ea typeface="Calibri" panose="020F0502020204030204" pitchFamily="34" charset="0"/>
              </a:rPr>
              <a:t>e- Construction du Marketing Mix</a:t>
            </a:r>
          </a:p>
        </p:txBody>
      </p:sp>
      <p:sp>
        <p:nvSpPr>
          <p:cNvPr id="16" name="ZoneTexte 15">
            <a:extLst>
              <a:ext uri="{FF2B5EF4-FFF2-40B4-BE49-F238E27FC236}">
                <a16:creationId xmlns:a16="http://schemas.microsoft.com/office/drawing/2014/main" id="{74F71942-E02A-F6BB-63FB-F9091F944718}"/>
              </a:ext>
            </a:extLst>
          </p:cNvPr>
          <p:cNvSpPr txBox="1"/>
          <p:nvPr/>
        </p:nvSpPr>
        <p:spPr>
          <a:xfrm>
            <a:off x="945409" y="6503478"/>
            <a:ext cx="6065294" cy="3750899"/>
          </a:xfrm>
          <a:prstGeom prst="rect">
            <a:avLst/>
          </a:prstGeom>
          <a:noFill/>
        </p:spPr>
        <p:txBody>
          <a:bodyPr wrap="square" rtlCol="0">
            <a:spAutoFit/>
          </a:bodyPr>
          <a:lstStyle/>
          <a:p>
            <a:pPr marL="342900" lvl="0" indent="-342900">
              <a:lnSpc>
                <a:spcPct val="107000"/>
              </a:lnSpc>
              <a:spcAft>
                <a:spcPts val="800"/>
              </a:spcAft>
              <a:buFont typeface="+mj-lt"/>
              <a:buAutoNum type="alphaLcPeriod"/>
              <a:tabLst>
                <a:tab pos="904875" algn="l"/>
              </a:tabLst>
            </a:pPr>
            <a:r>
              <a:rPr lang="fr-FR" sz="1200" dirty="0">
                <a:solidFill>
                  <a:srgbClr val="000000"/>
                </a:solidFill>
                <a:effectLst/>
                <a:latin typeface="Calibri" panose="020F0502020204030204" pitchFamily="34" charset="0"/>
                <a:ea typeface="Calibri" panose="020F0502020204030204" pitchFamily="34" charset="0"/>
              </a:rPr>
              <a:t>Les cibles </a:t>
            </a:r>
            <a:endParaRPr lang="fr-FR" sz="1200" dirty="0">
              <a:effectLst/>
              <a:latin typeface="Calibri" panose="020F0502020204030204" pitchFamily="34" charset="0"/>
              <a:ea typeface="Calibri" panose="020F0502020204030204" pitchFamily="34" charset="0"/>
            </a:endParaRPr>
          </a:p>
          <a:p>
            <a:pPr marL="914400">
              <a:lnSpc>
                <a:spcPct val="107000"/>
              </a:lnSpc>
              <a:spcAft>
                <a:spcPts val="800"/>
              </a:spcAft>
              <a:tabLst>
                <a:tab pos="904875" algn="l"/>
              </a:tabLst>
            </a:pPr>
            <a:r>
              <a:rPr lang="fr-FR" sz="1200" dirty="0">
                <a:solidFill>
                  <a:srgbClr val="000000"/>
                </a:solidFill>
                <a:effectLst/>
                <a:latin typeface="Calibri" panose="020F0502020204030204" pitchFamily="34" charset="0"/>
                <a:ea typeface="Calibri" panose="020F0502020204030204" pitchFamily="34" charset="0"/>
              </a:rPr>
              <a:t>Sarah est une jeune femme de 26ans qui travaille dans une société spécialisé dans la vente et fabrication de produits ménager et cosmétique. Elle est la représentante commerciale et responsable des ventes de la société. Elle est fiancée et attend un bébé. Elle et son mari souhaitent acheter des meubles et appareils électroménagers pour  leur nouvelle maison. Leur objectif est de trouver ce qu’ils veulent à prix raisonnable et de bonne qualité. Agrandir leur maison avec des meubles pour leur enfant. Ils sont très sélectifs et suspicieux  au niveau des qualités des produits. Ils n’aiment pas les choses hors prix et de </a:t>
            </a:r>
            <a:r>
              <a:rPr lang="fr-FR" sz="1200" dirty="0">
                <a:effectLst/>
                <a:latin typeface="Calibri" panose="020F0502020204030204" pitchFamily="34" charset="0"/>
                <a:ea typeface="Calibri" panose="020F0502020204030204" pitchFamily="34" charset="0"/>
              </a:rPr>
              <a:t>mauvaise</a:t>
            </a:r>
            <a:r>
              <a:rPr lang="fr-FR" sz="1200" dirty="0">
                <a:solidFill>
                  <a:srgbClr val="000000"/>
                </a:solidFill>
                <a:effectLst/>
                <a:latin typeface="Calibri" panose="020F0502020204030204" pitchFamily="34" charset="0"/>
                <a:ea typeface="Calibri" panose="020F0502020204030204" pitchFamily="34" charset="0"/>
              </a:rPr>
              <a:t> </a:t>
            </a:r>
            <a:r>
              <a:rPr lang="fr-FR" sz="1200" dirty="0">
                <a:effectLst/>
                <a:latin typeface="Calibri" panose="020F0502020204030204" pitchFamily="34" charset="0"/>
                <a:ea typeface="Calibri" panose="020F0502020204030204" pitchFamily="34" charset="0"/>
              </a:rPr>
              <a:t>qualité.</a:t>
            </a:r>
            <a:r>
              <a:rPr lang="fr-FR" sz="1200" dirty="0">
                <a:solidFill>
                  <a:srgbClr val="000000"/>
                </a:solidFill>
                <a:effectLst/>
                <a:latin typeface="Calibri" panose="020F0502020204030204" pitchFamily="34" charset="0"/>
                <a:ea typeface="Calibri" panose="020F0502020204030204" pitchFamily="34" charset="0"/>
              </a:rPr>
              <a:t> Leur attente est d’avoir des produits de bonne qualité et durable à des prix raisonnables.</a:t>
            </a:r>
            <a:endParaRPr lang="fr-FR" sz="1200" dirty="0">
              <a:effectLst/>
              <a:latin typeface="Calibri" panose="020F0502020204030204" pitchFamily="34" charset="0"/>
              <a:ea typeface="Calibri" panose="020F0502020204030204" pitchFamily="34" charset="0"/>
            </a:endParaRPr>
          </a:p>
          <a:p>
            <a:pPr marL="914400">
              <a:lnSpc>
                <a:spcPct val="107000"/>
              </a:lnSpc>
              <a:spcAft>
                <a:spcPts val="800"/>
              </a:spcAft>
              <a:tabLst>
                <a:tab pos="904875" algn="l"/>
              </a:tabLst>
            </a:pPr>
            <a:r>
              <a:rPr lang="fr-FR" sz="1200" dirty="0">
                <a:solidFill>
                  <a:srgbClr val="000000"/>
                </a:solidFill>
                <a:effectLst/>
                <a:latin typeface="Calibri" panose="020F0502020204030204" pitchFamily="34" charset="0"/>
                <a:ea typeface="Calibri" panose="020F0502020204030204" pitchFamily="34" charset="0"/>
              </a:rPr>
              <a:t> </a:t>
            </a:r>
            <a:endParaRPr lang="fr-FR" sz="1200" dirty="0">
              <a:effectLst/>
              <a:latin typeface="Calibri" panose="020F0502020204030204" pitchFamily="34" charset="0"/>
              <a:ea typeface="Calibri" panose="020F0502020204030204" pitchFamily="34" charset="0"/>
            </a:endParaRPr>
          </a:p>
          <a:p>
            <a:pPr marL="914400">
              <a:lnSpc>
                <a:spcPct val="107000"/>
              </a:lnSpc>
              <a:spcAft>
                <a:spcPts val="800"/>
              </a:spcAft>
              <a:tabLst>
                <a:tab pos="904875" algn="l"/>
              </a:tabLst>
            </a:pPr>
            <a:r>
              <a:rPr lang="fr-FR" sz="1200" dirty="0">
                <a:solidFill>
                  <a:srgbClr val="000000"/>
                </a:solidFill>
                <a:effectLst/>
                <a:latin typeface="Calibri" panose="020F0502020204030204" pitchFamily="34" charset="0"/>
                <a:ea typeface="Calibri" panose="020F0502020204030204" pitchFamily="34" charset="0"/>
              </a:rPr>
              <a:t>Mathieu est un jeune homme de 17 ans, lycéen et </a:t>
            </a:r>
            <a:r>
              <a:rPr lang="fr-FR" sz="1200" dirty="0">
                <a:effectLst/>
                <a:latin typeface="Calibri" panose="020F0502020204030204" pitchFamily="34" charset="0"/>
                <a:ea typeface="Calibri" panose="020F0502020204030204" pitchFamily="34" charset="0"/>
              </a:rPr>
              <a:t>vit</a:t>
            </a:r>
            <a:r>
              <a:rPr lang="fr-FR" sz="1200" dirty="0">
                <a:solidFill>
                  <a:srgbClr val="000000"/>
                </a:solidFill>
                <a:effectLst/>
                <a:latin typeface="Calibri" panose="020F0502020204030204" pitchFamily="34" charset="0"/>
                <a:ea typeface="Calibri" panose="020F0502020204030204" pitchFamily="34" charset="0"/>
              </a:rPr>
              <a:t> dans une ville paisible. Il aime beaucoup jour aux jeux vidéo et cherche des appareils </a:t>
            </a:r>
            <a:r>
              <a:rPr lang="fr-FR" sz="1200" dirty="0">
                <a:effectLst/>
                <a:latin typeface="Calibri" panose="020F0502020204030204" pitchFamily="34" charset="0"/>
                <a:ea typeface="Calibri" panose="020F0502020204030204" pitchFamily="34" charset="0"/>
              </a:rPr>
              <a:t>informatiques</a:t>
            </a:r>
            <a:r>
              <a:rPr lang="fr-FR" sz="1200" dirty="0">
                <a:solidFill>
                  <a:srgbClr val="000000"/>
                </a:solidFill>
                <a:effectLst/>
                <a:latin typeface="Calibri" panose="020F0502020204030204" pitchFamily="34" charset="0"/>
                <a:ea typeface="Calibri" panose="020F0502020204030204" pitchFamily="34" charset="0"/>
              </a:rPr>
              <a:t> : ordinateurs, téléphones, casque…. Compatible à ses jeux et à prix raisonnable. Son objectif est d’avoir des outils nécessaires et adéquats. Jouer à ses jeux favoris sans problème. </a:t>
            </a:r>
            <a:endParaRPr lang="fr-FR"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3170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7C198720-313F-64F0-92BE-DFB6A68C561E}"/>
              </a:ext>
            </a:extLst>
          </p:cNvPr>
          <p:cNvSpPr txBox="1"/>
          <p:nvPr/>
        </p:nvSpPr>
        <p:spPr>
          <a:xfrm>
            <a:off x="2142309" y="710667"/>
            <a:ext cx="3135085" cy="369332"/>
          </a:xfrm>
          <a:prstGeom prst="rect">
            <a:avLst/>
          </a:prstGeom>
          <a:noFill/>
        </p:spPr>
        <p:txBody>
          <a:bodyPr wrap="square" rtlCol="0">
            <a:spAutoFit/>
          </a:bodyPr>
          <a:lstStyle/>
          <a:p>
            <a:pPr algn="ctr"/>
            <a:r>
              <a:rPr lang="fr-FR" dirty="0"/>
              <a:t>PERSONA</a:t>
            </a:r>
          </a:p>
        </p:txBody>
      </p:sp>
      <p:pic>
        <p:nvPicPr>
          <p:cNvPr id="14" name="image24.png">
            <a:extLst>
              <a:ext uri="{FF2B5EF4-FFF2-40B4-BE49-F238E27FC236}">
                <a16:creationId xmlns:a16="http://schemas.microsoft.com/office/drawing/2014/main" id="{DD280571-6B7F-06D6-CE42-EF0572500F12}"/>
              </a:ext>
            </a:extLst>
          </p:cNvPr>
          <p:cNvPicPr/>
          <p:nvPr/>
        </p:nvPicPr>
        <p:blipFill>
          <a:blip r:embed="rId3"/>
          <a:srcRect/>
          <a:stretch>
            <a:fillRect/>
          </a:stretch>
        </p:blipFill>
        <p:spPr>
          <a:xfrm>
            <a:off x="899477" y="1106062"/>
            <a:ext cx="5760720" cy="2486025"/>
          </a:xfrm>
          <a:prstGeom prst="rect">
            <a:avLst/>
          </a:prstGeom>
          <a:ln/>
        </p:spPr>
      </p:pic>
      <p:pic>
        <p:nvPicPr>
          <p:cNvPr id="15" name="image27.png">
            <a:extLst>
              <a:ext uri="{FF2B5EF4-FFF2-40B4-BE49-F238E27FC236}">
                <a16:creationId xmlns:a16="http://schemas.microsoft.com/office/drawing/2014/main" id="{A743081B-87EF-588C-E32F-DC4E72F76824}"/>
              </a:ext>
            </a:extLst>
          </p:cNvPr>
          <p:cNvPicPr/>
          <p:nvPr/>
        </p:nvPicPr>
        <p:blipFill>
          <a:blip r:embed="rId4"/>
          <a:srcRect/>
          <a:stretch>
            <a:fillRect/>
          </a:stretch>
        </p:blipFill>
        <p:spPr>
          <a:xfrm>
            <a:off x="899477" y="3592087"/>
            <a:ext cx="5760720" cy="2438400"/>
          </a:xfrm>
          <a:prstGeom prst="rect">
            <a:avLst/>
          </a:prstGeom>
          <a:ln/>
        </p:spPr>
      </p:pic>
    </p:spTree>
    <p:extLst>
      <p:ext uri="{BB962C8B-B14F-4D97-AF65-F5344CB8AC3E}">
        <p14:creationId xmlns:p14="http://schemas.microsoft.com/office/powerpoint/2010/main" val="186839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E2E759A5-7FC8-2E73-C482-35F73CB22FEB}"/>
              </a:ext>
            </a:extLst>
          </p:cNvPr>
          <p:cNvGrpSpPr/>
          <p:nvPr/>
        </p:nvGrpSpPr>
        <p:grpSpPr>
          <a:xfrm>
            <a:off x="-275424" y="9728190"/>
            <a:ext cx="947154" cy="1194075"/>
            <a:chOff x="-109424" y="9730474"/>
            <a:chExt cx="947154" cy="1194075"/>
          </a:xfrm>
        </p:grpSpPr>
        <p:sp>
          <p:nvSpPr>
            <p:cNvPr id="5" name="Arc plein 4">
              <a:extLst>
                <a:ext uri="{FF2B5EF4-FFF2-40B4-BE49-F238E27FC236}">
                  <a16:creationId xmlns:a16="http://schemas.microsoft.com/office/drawing/2014/main" id="{890694C1-523C-3A5B-29CB-576A65FFEC1F}"/>
                </a:ext>
              </a:extLst>
            </p:cNvPr>
            <p:cNvSpPr/>
            <p:nvPr/>
          </p:nvSpPr>
          <p:spPr>
            <a:xfrm rot="17565858">
              <a:off x="175195" y="10273382"/>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6" name="Arc plein 5">
              <a:extLst>
                <a:ext uri="{FF2B5EF4-FFF2-40B4-BE49-F238E27FC236}">
                  <a16:creationId xmlns:a16="http://schemas.microsoft.com/office/drawing/2014/main" id="{5F7A07BD-9CFF-713A-3087-8127148372E9}"/>
                </a:ext>
              </a:extLst>
            </p:cNvPr>
            <p:cNvSpPr/>
            <p:nvPr/>
          </p:nvSpPr>
          <p:spPr>
            <a:xfrm rot="761011">
              <a:off x="21261" y="9730474"/>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7" name="Arc plein 6">
              <a:extLst>
                <a:ext uri="{FF2B5EF4-FFF2-40B4-BE49-F238E27FC236}">
                  <a16:creationId xmlns:a16="http://schemas.microsoft.com/office/drawing/2014/main" id="{068820A8-10B1-673A-6DDB-A917C2ED4163}"/>
                </a:ext>
              </a:extLst>
            </p:cNvPr>
            <p:cNvSpPr/>
            <p:nvPr/>
          </p:nvSpPr>
          <p:spPr>
            <a:xfrm rot="4244106">
              <a:off x="-109424" y="9977395"/>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Arc plein 7">
              <a:extLst>
                <a:ext uri="{FF2B5EF4-FFF2-40B4-BE49-F238E27FC236}">
                  <a16:creationId xmlns:a16="http://schemas.microsoft.com/office/drawing/2014/main" id="{7B030316-CA21-AA6B-17E7-374ACD8B3E76}"/>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9" name="Groupe 8">
            <a:extLst>
              <a:ext uri="{FF2B5EF4-FFF2-40B4-BE49-F238E27FC236}">
                <a16:creationId xmlns:a16="http://schemas.microsoft.com/office/drawing/2014/main" id="{82459658-DEBE-AF6C-1040-B2A1E379B04B}"/>
              </a:ext>
            </a:extLst>
          </p:cNvPr>
          <p:cNvGrpSpPr/>
          <p:nvPr/>
        </p:nvGrpSpPr>
        <p:grpSpPr>
          <a:xfrm>
            <a:off x="5772101" y="-1623322"/>
            <a:ext cx="2655618" cy="2332058"/>
            <a:chOff x="5772101" y="-1623322"/>
            <a:chExt cx="2655618" cy="2332058"/>
          </a:xfrm>
        </p:grpSpPr>
        <p:sp>
          <p:nvSpPr>
            <p:cNvPr id="10" name="Arc plein 9">
              <a:extLst>
                <a:ext uri="{FF2B5EF4-FFF2-40B4-BE49-F238E27FC236}">
                  <a16:creationId xmlns:a16="http://schemas.microsoft.com/office/drawing/2014/main" id="{9DC07D6A-1595-1DBF-1BF8-1791BAFDB6B3}"/>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19CABC0D-0391-18AA-1F51-883590DD57CE}"/>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pic>
        <p:nvPicPr>
          <p:cNvPr id="12" name="Image 11">
            <a:extLst>
              <a:ext uri="{FF2B5EF4-FFF2-40B4-BE49-F238E27FC236}">
                <a16:creationId xmlns:a16="http://schemas.microsoft.com/office/drawing/2014/main" id="{68E84D4E-E86E-6262-720F-83BB341AC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4989EDD8-7B7D-C677-C924-1DF84FE45005}"/>
              </a:ext>
            </a:extLst>
          </p:cNvPr>
          <p:cNvSpPr txBox="1"/>
          <p:nvPr/>
        </p:nvSpPr>
        <p:spPr>
          <a:xfrm>
            <a:off x="412790" y="808138"/>
            <a:ext cx="7038531" cy="646331"/>
          </a:xfrm>
          <a:prstGeom prst="rect">
            <a:avLst/>
          </a:prstGeom>
          <a:noFill/>
        </p:spPr>
        <p:txBody>
          <a:bodyPr wrap="square" rtlCol="0">
            <a:spAutoFit/>
          </a:bodyPr>
          <a:lstStyle/>
          <a:p>
            <a:pPr algn="ctr"/>
            <a:r>
              <a:rPr lang="fr-FR" sz="3600" dirty="0">
                <a:solidFill>
                  <a:srgbClr val="002060"/>
                </a:solidFill>
                <a:effectLst/>
                <a:ea typeface="Arial" panose="020B0604020202020204" pitchFamily="34" charset="0"/>
              </a:rPr>
              <a:t> Marketing et Communication Digital</a:t>
            </a:r>
            <a:endParaRPr lang="fr-FR" sz="3600" dirty="0">
              <a:solidFill>
                <a:srgbClr val="002060"/>
              </a:solidFill>
            </a:endParaRPr>
          </a:p>
        </p:txBody>
      </p:sp>
      <p:sp>
        <p:nvSpPr>
          <p:cNvPr id="3" name="ZoneTexte 2">
            <a:extLst>
              <a:ext uri="{FF2B5EF4-FFF2-40B4-BE49-F238E27FC236}">
                <a16:creationId xmlns:a16="http://schemas.microsoft.com/office/drawing/2014/main" id="{47643001-E4A2-725D-5F4A-E666A2AC2B51}"/>
              </a:ext>
            </a:extLst>
          </p:cNvPr>
          <p:cNvSpPr txBox="1"/>
          <p:nvPr/>
        </p:nvSpPr>
        <p:spPr>
          <a:xfrm>
            <a:off x="649218" y="1418505"/>
            <a:ext cx="6290346" cy="8106835"/>
          </a:xfrm>
          <a:prstGeom prst="rect">
            <a:avLst/>
          </a:prstGeom>
          <a:noFill/>
        </p:spPr>
        <p:txBody>
          <a:bodyPr wrap="square" rtlCol="0">
            <a:spAutoFit/>
          </a:bodyPr>
          <a:lstStyle/>
          <a:p>
            <a:pPr lvl="0">
              <a:lnSpc>
                <a:spcPct val="115000"/>
              </a:lnSpc>
              <a:spcBef>
                <a:spcPts val="1800"/>
              </a:spcBef>
              <a:spcAft>
                <a:spcPts val="600"/>
              </a:spcAft>
            </a:pPr>
            <a:r>
              <a:rPr lang="fr-FR" sz="1600" u="none" strike="noStrike" dirty="0">
                <a:solidFill>
                  <a:srgbClr val="002060"/>
                </a:solidFill>
                <a:effectLst/>
              </a:rPr>
              <a:t>1 Les objectifs que nous nous sommes fixés sur notre client sont </a:t>
            </a:r>
          </a:p>
          <a:p>
            <a:pPr marL="457200">
              <a:lnSpc>
                <a:spcPct val="115000"/>
              </a:lnSpc>
            </a:pPr>
            <a:r>
              <a:rPr lang="fr-FR" sz="1200" dirty="0">
                <a:solidFill>
                  <a:srgbClr val="555555"/>
                </a:solidFill>
                <a:effectLst/>
                <a:ea typeface="Arial" panose="020B0604020202020204" pitchFamily="34" charset="0"/>
              </a:rPr>
              <a:t>Pour se faire, il faut communiquer les objectifs régulièrement. Le faire en début d’année est important mais aussi les rappeler pour que personne ne les perde de vue.</a:t>
            </a:r>
          </a:p>
          <a:p>
            <a:pPr marL="457200">
              <a:lnSpc>
                <a:spcPct val="115000"/>
              </a:lnSpc>
            </a:pPr>
            <a:r>
              <a:rPr lang="fr-FR" sz="1200" dirty="0">
                <a:solidFill>
                  <a:srgbClr val="555555"/>
                </a:solidFill>
                <a:effectLst/>
                <a:ea typeface="Arial" panose="020B0604020202020204" pitchFamily="34" charset="0"/>
              </a:rPr>
              <a:t> </a:t>
            </a:r>
          </a:p>
          <a:p>
            <a:pPr marL="457200">
              <a:lnSpc>
                <a:spcPct val="115000"/>
              </a:lnSpc>
            </a:pPr>
            <a:r>
              <a:rPr lang="fr-FR" sz="1200" dirty="0">
                <a:solidFill>
                  <a:srgbClr val="555555"/>
                </a:solidFill>
                <a:effectLst/>
                <a:ea typeface="Arial" panose="020B0604020202020204" pitchFamily="34" charset="0"/>
              </a:rPr>
              <a:t>-Le premier geste à adopter la segmentation du marché en marketing, car un segment de marché correspond à une catégorie de consommateurs chez qui nous avons identifié des besoins et des demandes communes.  </a:t>
            </a:r>
          </a:p>
          <a:p>
            <a:pPr marL="457200">
              <a:lnSpc>
                <a:spcPct val="115000"/>
              </a:lnSpc>
            </a:pPr>
            <a:r>
              <a:rPr lang="fr-FR" sz="1200" dirty="0">
                <a:solidFill>
                  <a:srgbClr val="555555"/>
                </a:solidFill>
                <a:effectLst/>
                <a:ea typeface="Arial" panose="020B0604020202020204" pitchFamily="34" charset="0"/>
              </a:rPr>
              <a:t> </a:t>
            </a:r>
          </a:p>
          <a:p>
            <a:pPr marL="457200">
              <a:lnSpc>
                <a:spcPct val="115000"/>
              </a:lnSpc>
            </a:pPr>
            <a:r>
              <a:rPr lang="fr-FR" sz="1200" dirty="0">
                <a:solidFill>
                  <a:srgbClr val="555555"/>
                </a:solidFill>
                <a:effectLst/>
                <a:ea typeface="Arial" panose="020B0604020202020204" pitchFamily="34" charset="0"/>
              </a:rPr>
              <a:t>-améliorer / aider le lancement des nouveaux produits ; </a:t>
            </a:r>
          </a:p>
          <a:p>
            <a:pPr marL="457200">
              <a:lnSpc>
                <a:spcPct val="115000"/>
              </a:lnSpc>
            </a:pPr>
            <a:r>
              <a:rPr lang="fr-FR" sz="1200" dirty="0">
                <a:solidFill>
                  <a:srgbClr val="555555"/>
                </a:solidFill>
                <a:effectLst/>
                <a:ea typeface="Arial" panose="020B0604020202020204" pitchFamily="34" charset="0"/>
              </a:rPr>
              <a:t>-améliorer l’efficacité des relations publiques ;</a:t>
            </a:r>
          </a:p>
          <a:p>
            <a:pPr marL="457200">
              <a:lnSpc>
                <a:spcPct val="115000"/>
              </a:lnSpc>
            </a:pPr>
            <a:r>
              <a:rPr lang="fr-FR" sz="1200" dirty="0">
                <a:solidFill>
                  <a:srgbClr val="555555"/>
                </a:solidFill>
                <a:effectLst/>
                <a:ea typeface="Arial" panose="020B0604020202020204" pitchFamily="34" charset="0"/>
              </a:rPr>
              <a:t>-réduire les coûts d’étude de marché ;</a:t>
            </a:r>
          </a:p>
          <a:p>
            <a:pPr marL="457200">
              <a:lnSpc>
                <a:spcPct val="115000"/>
              </a:lnSpc>
            </a:pPr>
            <a:endParaRPr lang="fr-FR" sz="1200" dirty="0">
              <a:solidFill>
                <a:srgbClr val="555555"/>
              </a:solidFill>
            </a:endParaRPr>
          </a:p>
          <a:p>
            <a:pPr marL="457200">
              <a:lnSpc>
                <a:spcPct val="115000"/>
              </a:lnSpc>
            </a:pPr>
            <a:r>
              <a:rPr lang="fr-FR" sz="1600" dirty="0">
                <a:solidFill>
                  <a:srgbClr val="002060"/>
                </a:solidFill>
                <a:effectLst/>
              </a:rPr>
              <a:t>2.les moyens de communication existant de notre client sont;</a:t>
            </a:r>
          </a:p>
          <a:p>
            <a:pPr marL="342900" lvl="0" indent="-342900">
              <a:lnSpc>
                <a:spcPct val="115000"/>
              </a:lnSpc>
              <a:spcBef>
                <a:spcPts val="1600"/>
              </a:spcBef>
              <a:spcAft>
                <a:spcPts val="400"/>
              </a:spcAft>
              <a:buFont typeface="Arial" panose="020B0604020202020204" pitchFamily="34" charset="0"/>
              <a:buChar char="●"/>
            </a:pPr>
            <a:r>
              <a:rPr lang="fr-FR" sz="1200" b="1" u="none" strike="noStrike" dirty="0">
                <a:solidFill>
                  <a:srgbClr val="FF0000"/>
                </a:solidFill>
                <a:effectLst/>
              </a:rPr>
              <a:t>Les médias</a:t>
            </a:r>
          </a:p>
          <a:p>
            <a:pPr marL="457200">
              <a:lnSpc>
                <a:spcPct val="115000"/>
              </a:lnSpc>
            </a:pPr>
            <a:r>
              <a:rPr lang="fr-FR" sz="1200" dirty="0">
                <a:solidFill>
                  <a:srgbClr val="555555"/>
                </a:solidFill>
                <a:effectLst/>
                <a:ea typeface="Arial" panose="020B0604020202020204" pitchFamily="34" charset="0"/>
              </a:rPr>
              <a:t>Les médias sont des moyens de communication efficaces qui permettent d’informer le public cible sur le lancement d’un nouveau produit, la promotion d’une marque ou encore l’organisation événementielle. Parmi les outils de communication médiatiques, on peut citer les spots TV, les spots radio, les parutions sur presse et les affichages. </a:t>
            </a:r>
          </a:p>
          <a:p>
            <a:pPr marL="342900" lvl="0" indent="-342900">
              <a:lnSpc>
                <a:spcPct val="115000"/>
              </a:lnSpc>
              <a:spcBef>
                <a:spcPts val="1600"/>
              </a:spcBef>
              <a:spcAft>
                <a:spcPts val="400"/>
              </a:spcAft>
              <a:buFont typeface="Arial" panose="020B0604020202020204" pitchFamily="34" charset="0"/>
              <a:buChar char="●"/>
            </a:pPr>
            <a:r>
              <a:rPr lang="fr-FR" sz="1200" b="1" u="none" strike="noStrike" dirty="0">
                <a:solidFill>
                  <a:srgbClr val="FF0000"/>
                </a:solidFill>
                <a:effectLst/>
              </a:rPr>
              <a:t>La communication hors média</a:t>
            </a:r>
          </a:p>
          <a:p>
            <a:pPr marL="457200">
              <a:lnSpc>
                <a:spcPct val="115000"/>
              </a:lnSpc>
            </a:pPr>
            <a:r>
              <a:rPr lang="fr-FR" sz="1200" dirty="0">
                <a:solidFill>
                  <a:srgbClr val="555555"/>
                </a:solidFill>
                <a:effectLst/>
                <a:ea typeface="Arial" panose="020B0604020202020204" pitchFamily="34" charset="0"/>
              </a:rPr>
              <a:t>La communication hors média ou le marketing direct est aussi un autre moyen de communiquer avec les clients potentiels et les prospects. Parmi les moyens de communication hors média, on peut citer le mailing, le publipostage, le fax-mailing, le phoning, le couponing, la vente jumelée, les jeux concours, le sponsoring et le mécénat. Ces outils de communication permettent à l’entreprise de communiquer directement avec ses clients, d’attirer de nouveaux prospects et de fidéliser les clients potentiels.</a:t>
            </a:r>
          </a:p>
          <a:p>
            <a:pPr marL="457200">
              <a:lnSpc>
                <a:spcPct val="115000"/>
              </a:lnSpc>
            </a:pPr>
            <a:r>
              <a:rPr lang="fr-FR" sz="1200" dirty="0">
                <a:solidFill>
                  <a:srgbClr val="555555"/>
                </a:solidFill>
                <a:effectLst/>
                <a:ea typeface="Arial" panose="020B0604020202020204" pitchFamily="34" charset="0"/>
              </a:rPr>
              <a:t> </a:t>
            </a:r>
          </a:p>
          <a:p>
            <a:pPr marL="342900" lvl="0" indent="-342900">
              <a:lnSpc>
                <a:spcPct val="115000"/>
              </a:lnSpc>
              <a:spcBef>
                <a:spcPts val="1600"/>
              </a:spcBef>
              <a:spcAft>
                <a:spcPts val="400"/>
              </a:spcAft>
              <a:buFont typeface="Arial" panose="020B0604020202020204" pitchFamily="34" charset="0"/>
              <a:buChar char="●"/>
            </a:pPr>
            <a:r>
              <a:rPr lang="fr-FR" sz="1200" b="1" u="none" strike="noStrike" dirty="0">
                <a:solidFill>
                  <a:srgbClr val="FF0000"/>
                </a:solidFill>
                <a:effectLst/>
              </a:rPr>
              <a:t>La communication sur le lieu de vente et l’événementiel</a:t>
            </a:r>
          </a:p>
          <a:p>
            <a:r>
              <a:rPr lang="fr-FR" sz="1200" dirty="0">
                <a:effectLst/>
                <a:ea typeface="Arial" panose="020B0604020202020204" pitchFamily="34" charset="0"/>
              </a:rPr>
              <a:t>La communication sur le lieu de vente est également une autre manière de communiquer avec les clients. Elle regroupe généralement les animations de vente en magasin, les démonstrations et l’affichage de supports visuels sur les vitrines du magasin. Les événementiels comme les salons, les foires, les </a:t>
            </a:r>
            <a:r>
              <a:rPr kumimoji="0" lang="fr-FR" altLang="fr-FR" sz="1200" b="0" i="0" u="none" strike="noStrike" cap="none" normalizeH="0" baseline="0" dirty="0">
                <a:ln>
                  <a:noFill/>
                </a:ln>
                <a:solidFill>
                  <a:srgbClr val="555555"/>
                </a:solidFill>
                <a:effectLst/>
                <a:ea typeface="Arial" panose="020B0604020202020204" pitchFamily="34" charset="0"/>
              </a:rPr>
              <a:t>congrès, les conférences, les colloques, les journées portes ouvertes, les soirées de networking, les boutiques éphémères sont aussi des moyens de communication efficaces pour faire des échanges avec les clients.</a:t>
            </a:r>
            <a:endParaRPr kumimoji="0" lang="fr-FR" altLang="fr-FR" sz="2400" b="0" i="0" u="none" strike="noStrike" cap="none" normalizeH="0" baseline="0" dirty="0">
              <a:ln>
                <a:noFill/>
              </a:ln>
              <a:solidFill>
                <a:srgbClr val="555555"/>
              </a:solidFill>
              <a:effectLst/>
              <a:cs typeface="Arial" panose="020B0604020202020204" pitchFamily="34" charset="0"/>
            </a:endParaRPr>
          </a:p>
          <a:p>
            <a:endParaRPr lang="fr-FR" sz="1200" dirty="0"/>
          </a:p>
        </p:txBody>
      </p:sp>
    </p:spTree>
    <p:extLst>
      <p:ext uri="{BB962C8B-B14F-4D97-AF65-F5344CB8AC3E}">
        <p14:creationId xmlns:p14="http://schemas.microsoft.com/office/powerpoint/2010/main" val="279071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BF235B00-7A2A-8F36-D36B-9E3D8FA7A11A}"/>
              </a:ext>
            </a:extLst>
          </p:cNvPr>
          <p:cNvSpPr txBox="1"/>
          <p:nvPr/>
        </p:nvSpPr>
        <p:spPr>
          <a:xfrm>
            <a:off x="719108" y="1850571"/>
            <a:ext cx="2111178" cy="2068286"/>
          </a:xfrm>
          <a:prstGeom prst="rect">
            <a:avLst/>
          </a:prstGeom>
          <a:noFill/>
        </p:spPr>
        <p:txBody>
          <a:bodyPr wrap="square" rtlCol="0">
            <a:spAutoFit/>
          </a:bodyPr>
          <a:lstStyle/>
          <a:p>
            <a:endParaRPr lang="fr-FR" dirty="0"/>
          </a:p>
        </p:txBody>
      </p:sp>
      <p:sp>
        <p:nvSpPr>
          <p:cNvPr id="16" name="Rectangle 1">
            <a:extLst>
              <a:ext uri="{FF2B5EF4-FFF2-40B4-BE49-F238E27FC236}">
                <a16:creationId xmlns:a16="http://schemas.microsoft.com/office/drawing/2014/main" id="{DE69888A-0C98-6074-7732-AE11101BDD91}"/>
              </a:ext>
            </a:extLst>
          </p:cNvPr>
          <p:cNvSpPr>
            <a:spLocks noChangeArrowheads="1"/>
          </p:cNvSpPr>
          <p:nvPr/>
        </p:nvSpPr>
        <p:spPr bwMode="auto">
          <a:xfrm>
            <a:off x="211946" y="1392302"/>
            <a:ext cx="6796038" cy="615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228528" rIns="91440" bIns="7617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effectLst/>
                <a:latin typeface="Arial" panose="020B0604020202020204" pitchFamily="34" charset="0"/>
                <a:cs typeface="Arial" panose="020B0604020202020204" pitchFamily="34" charset="0"/>
              </a:rPr>
              <a:t>Owned</a:t>
            </a:r>
            <a:r>
              <a:rPr kumimoji="0" lang="fr-FR" altLang="fr-FR" sz="2000" b="1" i="0" u="none" strike="noStrike" cap="none" normalizeH="0" baseline="0" dirty="0">
                <a:ln>
                  <a:noFill/>
                </a:ln>
                <a:effectLst/>
                <a:latin typeface="Arial" panose="020B0604020202020204" pitchFamily="34" charset="0"/>
                <a:cs typeface="Arial" panose="020B0604020202020204" pitchFamily="34" charset="0"/>
              </a:rPr>
              <a:t>, </a:t>
            </a:r>
            <a:r>
              <a:rPr kumimoji="0" lang="fr-FR" altLang="fr-FR" sz="2000" b="1" i="0" u="none" strike="noStrike" cap="none" normalizeH="0" baseline="0" dirty="0" err="1">
                <a:ln>
                  <a:noFill/>
                </a:ln>
                <a:effectLst/>
                <a:latin typeface="Arial" panose="020B0604020202020204" pitchFamily="34" charset="0"/>
                <a:cs typeface="Arial" panose="020B0604020202020204" pitchFamily="34" charset="0"/>
              </a:rPr>
              <a:t>Paid</a:t>
            </a:r>
            <a:r>
              <a:rPr kumimoji="0" lang="fr-FR" altLang="fr-FR" sz="2000" b="1" i="0" u="none" strike="noStrike" cap="none" normalizeH="0" baseline="0" dirty="0">
                <a:ln>
                  <a:noFill/>
                </a:ln>
                <a:effectLst/>
                <a:latin typeface="Arial" panose="020B0604020202020204" pitchFamily="34" charset="0"/>
                <a:cs typeface="Arial" panose="020B0604020202020204" pitchFamily="34" charset="0"/>
              </a:rPr>
              <a:t> et  </a:t>
            </a:r>
            <a:r>
              <a:rPr kumimoji="0" lang="fr-FR" altLang="fr-FR" sz="2000" b="1" i="0" u="none" strike="noStrike" cap="none" normalizeH="0" baseline="0" dirty="0" err="1">
                <a:ln>
                  <a:noFill/>
                </a:ln>
                <a:effectLst/>
                <a:latin typeface="Arial" panose="020B0604020202020204" pitchFamily="34" charset="0"/>
                <a:cs typeface="Arial" panose="020B0604020202020204" pitchFamily="34" charset="0"/>
              </a:rPr>
              <a:t>earned</a:t>
            </a:r>
            <a:r>
              <a:rPr kumimoji="0" lang="fr-FR" altLang="fr-FR" sz="2000" b="1" i="0" u="none" strike="noStrike" cap="none" normalizeH="0" baseline="0" dirty="0">
                <a:ln>
                  <a:noFill/>
                </a:ln>
                <a:effectLst/>
                <a:latin typeface="Arial" panose="020B0604020202020204" pitchFamily="34" charset="0"/>
                <a:cs typeface="Arial" panose="020B0604020202020204" pitchFamily="34" charset="0"/>
              </a:rPr>
              <a:t> média.</a:t>
            </a:r>
          </a:p>
        </p:txBody>
      </p:sp>
      <p:graphicFrame>
        <p:nvGraphicFramePr>
          <p:cNvPr id="17" name="Tableau 17">
            <a:extLst>
              <a:ext uri="{FF2B5EF4-FFF2-40B4-BE49-F238E27FC236}">
                <a16:creationId xmlns:a16="http://schemas.microsoft.com/office/drawing/2014/main" id="{375C343D-BDCC-C747-42F6-D9628EF26E81}"/>
              </a:ext>
            </a:extLst>
          </p:cNvPr>
          <p:cNvGraphicFramePr>
            <a:graphicFrameLocks noGrp="1"/>
          </p:cNvGraphicFramePr>
          <p:nvPr>
            <p:extLst>
              <p:ext uri="{D42A27DB-BD31-4B8C-83A1-F6EECF244321}">
                <p14:modId xmlns:p14="http://schemas.microsoft.com/office/powerpoint/2010/main" val="1088779750"/>
              </p:ext>
            </p:extLst>
          </p:nvPr>
        </p:nvGraphicFramePr>
        <p:xfrm>
          <a:off x="515332" y="2115480"/>
          <a:ext cx="6529011" cy="6768297"/>
        </p:xfrm>
        <a:graphic>
          <a:graphicData uri="http://schemas.openxmlformats.org/drawingml/2006/table">
            <a:tbl>
              <a:tblPr firstRow="1" bandRow="1">
                <a:tableStyleId>{5C22544A-7EE6-4342-B048-85BDC9FD1C3A}</a:tableStyleId>
              </a:tblPr>
              <a:tblGrid>
                <a:gridCol w="1805836">
                  <a:extLst>
                    <a:ext uri="{9D8B030D-6E8A-4147-A177-3AD203B41FA5}">
                      <a16:colId xmlns:a16="http://schemas.microsoft.com/office/drawing/2014/main" val="2905579225"/>
                    </a:ext>
                  </a:extLst>
                </a:gridCol>
                <a:gridCol w="966652">
                  <a:extLst>
                    <a:ext uri="{9D8B030D-6E8A-4147-A177-3AD203B41FA5}">
                      <a16:colId xmlns:a16="http://schemas.microsoft.com/office/drawing/2014/main" val="504414038"/>
                    </a:ext>
                  </a:extLst>
                </a:gridCol>
                <a:gridCol w="3756523">
                  <a:extLst>
                    <a:ext uri="{9D8B030D-6E8A-4147-A177-3AD203B41FA5}">
                      <a16:colId xmlns:a16="http://schemas.microsoft.com/office/drawing/2014/main" val="1239677483"/>
                    </a:ext>
                  </a:extLst>
                </a:gridCol>
              </a:tblGrid>
              <a:tr h="936597">
                <a:tc gridSpan="3">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600" dirty="0">
                          <a:effectLst/>
                        </a:rPr>
                        <a:t>PAID MEDIA</a:t>
                      </a:r>
                      <a:endParaRPr lang="fr-FR" sz="1400" dirty="0">
                        <a:solidFill>
                          <a:srgbClr val="555555"/>
                        </a:solidFill>
                        <a:effectLst/>
                        <a:latin typeface="Arial" panose="020B0604020202020204" pitchFamily="34" charset="0"/>
                        <a:ea typeface="Arial" panose="020B0604020202020204" pitchFamily="34" charset="0"/>
                      </a:endParaRPr>
                    </a:p>
                    <a:p>
                      <a:pPr algn="ctr"/>
                      <a:endParaRPr lang="fr-FR" dirty="0"/>
                    </a:p>
                  </a:txBody>
                  <a:tcPr anchor="ctr"/>
                </a:tc>
                <a:tc hMerge="1">
                  <a:txBody>
                    <a:bodyPr/>
                    <a:lstStyle/>
                    <a:p>
                      <a:endParaRPr lang="fr-FR"/>
                    </a:p>
                  </a:txBody>
                  <a:tcPr/>
                </a:tc>
                <a:tc hMerge="1">
                  <a:txBody>
                    <a:bodyPr/>
                    <a:lstStyle/>
                    <a:p>
                      <a:endParaRPr lang="fr-FR" dirty="0"/>
                    </a:p>
                  </a:txBody>
                  <a:tcPr/>
                </a:tc>
                <a:extLst>
                  <a:ext uri="{0D108BD9-81ED-4DB2-BD59-A6C34878D82A}">
                    <a16:rowId xmlns:a16="http://schemas.microsoft.com/office/drawing/2014/main" val="3013364632"/>
                  </a:ext>
                </a:extLst>
              </a:tr>
              <a:tr h="936597">
                <a:tc>
                  <a:txBody>
                    <a:bodyPr/>
                    <a:lstStyle/>
                    <a:p>
                      <a:pPr algn="ctr"/>
                      <a:endParaRPr lang="fr-FR"/>
                    </a:p>
                  </a:txBody>
                  <a:tcPr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600" dirty="0">
                          <a:effectLst/>
                        </a:rPr>
                        <a:t>Oui : O Non : X</a:t>
                      </a:r>
                      <a:endParaRPr lang="fr-FR" sz="1400" dirty="0">
                        <a:solidFill>
                          <a:srgbClr val="555555"/>
                        </a:solidFill>
                        <a:effectLst/>
                        <a:latin typeface="Arial" panose="020B0604020202020204" pitchFamily="34" charset="0"/>
                        <a:ea typeface="Arial" panose="020B0604020202020204" pitchFamily="34" charset="0"/>
                      </a:endParaRPr>
                    </a:p>
                  </a:txBody>
                  <a:tcPr anchor="ctr"/>
                </a:tc>
                <a:tc>
                  <a:txBody>
                    <a:bodyPr/>
                    <a:lstStyle/>
                    <a:p>
                      <a:pPr marL="76200" algn="ctr">
                        <a:lnSpc>
                          <a:spcPct val="115000"/>
                        </a:lnSpc>
                        <a:spcBef>
                          <a:spcPts val="400"/>
                        </a:spcBef>
                        <a:spcAft>
                          <a:spcPts val="1200"/>
                        </a:spcAft>
                      </a:pPr>
                      <a:r>
                        <a:rPr lang="fr-FR" sz="1200" u="sng" dirty="0">
                          <a:effectLst/>
                          <a:hlinkClick r:id="rId3"/>
                        </a:rPr>
                        <a:t>COSMOS | L'Univers d'électroménager de Cosmos</a:t>
                      </a:r>
                      <a:r>
                        <a:rPr lang="fr-FR" sz="1200" dirty="0">
                          <a:effectLst/>
                        </a:rPr>
                        <a:t>,</a:t>
                      </a:r>
                    </a:p>
                    <a:p>
                      <a:pPr marL="76200" algn="ctr">
                        <a:lnSpc>
                          <a:spcPct val="115000"/>
                        </a:lnSpc>
                        <a:spcBef>
                          <a:spcPts val="400"/>
                        </a:spcBef>
                        <a:spcAft>
                          <a:spcPts val="1200"/>
                        </a:spcAft>
                      </a:pPr>
                      <a:r>
                        <a:rPr lang="fr-FR" sz="1200" dirty="0">
                          <a:effectLst/>
                        </a:rPr>
                        <a:t> </a:t>
                      </a:r>
                      <a:r>
                        <a:rPr lang="fr-FR" sz="1200" u="sng" dirty="0">
                          <a:effectLst/>
                          <a:hlinkClick r:id="rId4"/>
                        </a:rPr>
                        <a:t>COSMOS Madagascar (@cosmosmadagascar) • Photos et vidéos Instagram</a:t>
                      </a:r>
                      <a:r>
                        <a:rPr lang="fr-FR" sz="1200" dirty="0">
                          <a:effectLst/>
                        </a:rPr>
                        <a:t>, Vente Univers d’Électroménager  , remarques...</a:t>
                      </a:r>
                      <a:endParaRPr lang="fr-FR" sz="1200" dirty="0">
                        <a:solidFill>
                          <a:srgbClr val="555555"/>
                        </a:solidFill>
                        <a:effectLst/>
                        <a:latin typeface="Arial" panose="020B0604020202020204" pitchFamily="34" charset="0"/>
                        <a:ea typeface="Arial" panose="020B0604020202020204" pitchFamily="34" charset="0"/>
                      </a:endParaRPr>
                    </a:p>
                    <a:p>
                      <a:pPr algn="ctr"/>
                      <a:endParaRPr lang="fr-FR" sz="1200" dirty="0"/>
                    </a:p>
                  </a:txBody>
                  <a:tcPr anchor="ctr"/>
                </a:tc>
                <a:extLst>
                  <a:ext uri="{0D108BD9-81ED-4DB2-BD59-A6C34878D82A}">
                    <a16:rowId xmlns:a16="http://schemas.microsoft.com/office/drawing/2014/main" val="475537220"/>
                  </a:ext>
                </a:extLst>
              </a:tr>
              <a:tr h="936597">
                <a:tc>
                  <a:txBody>
                    <a:bodyPr/>
                    <a:lstStyle/>
                    <a:p>
                      <a:pPr marL="114300" marR="419100" algn="ctr">
                        <a:lnSpc>
                          <a:spcPct val="110000"/>
                        </a:lnSpc>
                        <a:spcBef>
                          <a:spcPts val="300"/>
                        </a:spcBef>
                        <a:spcAft>
                          <a:spcPts val="0"/>
                        </a:spcAft>
                      </a:pPr>
                      <a:r>
                        <a:rPr lang="fr-FR" sz="1600">
                          <a:effectLst/>
                        </a:rPr>
                        <a:t>SEA (publicité sur les réseaux sociaux)</a:t>
                      </a:r>
                      <a:endParaRPr lang="fr-FR" sz="1600">
                        <a:solidFill>
                          <a:srgbClr val="555555"/>
                        </a:solidFill>
                        <a:effectLst/>
                        <a:latin typeface="Arial" panose="020B0604020202020204" pitchFamily="34" charset="0"/>
                        <a:ea typeface="Arial" panose="020B0604020202020204" pitchFamily="34" charset="0"/>
                      </a:endParaRPr>
                    </a:p>
                  </a:txBody>
                  <a:tcPr marL="50250" marR="50250" marT="50250" marB="50250"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600" dirty="0">
                          <a:effectLst/>
                        </a:rPr>
                        <a:t> O</a:t>
                      </a:r>
                      <a:endParaRPr lang="fr-FR" sz="1400" dirty="0">
                        <a:solidFill>
                          <a:srgbClr val="555555"/>
                        </a:solidFill>
                        <a:effectLst/>
                        <a:latin typeface="Arial" panose="020B0604020202020204" pitchFamily="34" charset="0"/>
                        <a:ea typeface="Arial" panose="020B0604020202020204" pitchFamily="34" charset="0"/>
                      </a:endParaRPr>
                    </a:p>
                  </a:txBody>
                  <a:tcPr anchor="ctr"/>
                </a:tc>
                <a:tc>
                  <a:txBody>
                    <a:bodyPr/>
                    <a:lstStyle/>
                    <a:p>
                      <a:pPr marL="114300" marR="330200" algn="ctr">
                        <a:lnSpc>
                          <a:spcPct val="110000"/>
                        </a:lnSpc>
                        <a:spcBef>
                          <a:spcPts val="300"/>
                        </a:spcBef>
                        <a:spcAft>
                          <a:spcPts val="0"/>
                        </a:spcAft>
                      </a:pPr>
                      <a:r>
                        <a:rPr lang="fr-FR" sz="1200" dirty="0" err="1">
                          <a:effectLst/>
                        </a:rPr>
                        <a:t>facebook</a:t>
                      </a:r>
                      <a:r>
                        <a:rPr lang="fr-FR" sz="1200" dirty="0">
                          <a:effectLst/>
                        </a:rPr>
                        <a:t>, </a:t>
                      </a:r>
                      <a:r>
                        <a:rPr lang="fr-FR" sz="1200" dirty="0" err="1">
                          <a:effectLst/>
                        </a:rPr>
                        <a:t>instagram</a:t>
                      </a:r>
                      <a:r>
                        <a:rPr lang="fr-FR" sz="1200" dirty="0">
                          <a:effectLst/>
                        </a:rPr>
                        <a:t>, </a:t>
                      </a:r>
                      <a:r>
                        <a:rPr lang="fr-FR" sz="1200" dirty="0" err="1">
                          <a:effectLst/>
                        </a:rPr>
                        <a:t>Youtube</a:t>
                      </a:r>
                      <a:r>
                        <a:rPr lang="fr-FR" sz="1200" dirty="0">
                          <a:effectLst/>
                        </a:rPr>
                        <a:t> HUAWEI ,INFINIX ,ITEL, JBL, LG,ARISTON</a:t>
                      </a:r>
                    </a:p>
                    <a:p>
                      <a:pPr marL="114300" marR="330200" algn="ctr">
                        <a:lnSpc>
                          <a:spcPct val="110000"/>
                        </a:lnSpc>
                        <a:spcBef>
                          <a:spcPts val="300"/>
                        </a:spcBef>
                        <a:spcAft>
                          <a:spcPts val="0"/>
                        </a:spcAft>
                      </a:pPr>
                      <a:r>
                        <a:rPr lang="fr-FR" sz="1200" dirty="0">
                          <a:effectLst/>
                        </a:rPr>
                        <a:t>ASUS ,CHIGO, COSMOS ,FUNMAX, GREEN POWER,SAMSUNG,SONITEC ,TCL, TRUST , VMARK, </a:t>
                      </a:r>
                    </a:p>
                    <a:p>
                      <a:pPr marL="114300" marR="330200" algn="ctr">
                        <a:lnSpc>
                          <a:spcPct val="110000"/>
                        </a:lnSpc>
                        <a:spcBef>
                          <a:spcPts val="300"/>
                        </a:spcBef>
                        <a:spcAft>
                          <a:spcPts val="0"/>
                        </a:spcAft>
                      </a:pPr>
                      <a:r>
                        <a:rPr lang="fr-FR" sz="1200" dirty="0">
                          <a:effectLst/>
                        </a:rPr>
                        <a:t>PANASONIC…</a:t>
                      </a:r>
                      <a:endParaRPr lang="fr-FR" sz="1200" dirty="0">
                        <a:solidFill>
                          <a:srgbClr val="555555"/>
                        </a:solidFill>
                        <a:effectLst/>
                        <a:latin typeface="Arial" panose="020B0604020202020204" pitchFamily="34" charset="0"/>
                        <a:ea typeface="Arial" panose="020B0604020202020204" pitchFamily="34" charset="0"/>
                      </a:endParaRPr>
                    </a:p>
                    <a:p>
                      <a:pPr algn="ctr"/>
                      <a:endParaRPr lang="fr-FR" sz="1200" dirty="0"/>
                    </a:p>
                  </a:txBody>
                  <a:tcPr anchor="ctr"/>
                </a:tc>
                <a:extLst>
                  <a:ext uri="{0D108BD9-81ED-4DB2-BD59-A6C34878D82A}">
                    <a16:rowId xmlns:a16="http://schemas.microsoft.com/office/drawing/2014/main" val="1291912244"/>
                  </a:ext>
                </a:extLst>
              </a:tr>
              <a:tr h="936597">
                <a:tc>
                  <a:txBody>
                    <a:bodyPr/>
                    <a:lstStyle/>
                    <a:p>
                      <a:pPr marL="114300" marR="215900" algn="ctr">
                        <a:lnSpc>
                          <a:spcPct val="107000"/>
                        </a:lnSpc>
                        <a:spcBef>
                          <a:spcPts val="400"/>
                        </a:spcBef>
                        <a:spcAft>
                          <a:spcPts val="0"/>
                        </a:spcAft>
                      </a:pPr>
                      <a:r>
                        <a:rPr lang="fr-FR" sz="1600">
                          <a:effectLst/>
                        </a:rPr>
                        <a:t>Annonce sur moteur de recherche (Google)</a:t>
                      </a:r>
                      <a:endParaRPr lang="fr-FR" sz="1600">
                        <a:solidFill>
                          <a:srgbClr val="555555"/>
                        </a:solidFill>
                        <a:effectLst/>
                        <a:latin typeface="Arial" panose="020B0604020202020204" pitchFamily="34" charset="0"/>
                        <a:ea typeface="Arial" panose="020B0604020202020204" pitchFamily="34" charset="0"/>
                      </a:endParaRPr>
                    </a:p>
                  </a:txBody>
                  <a:tcPr marL="50250" marR="50250" marT="50250" marB="50250"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600" dirty="0">
                          <a:effectLst/>
                        </a:rPr>
                        <a:t> X</a:t>
                      </a:r>
                      <a:endParaRPr lang="fr-FR" sz="1400" dirty="0">
                        <a:solidFill>
                          <a:srgbClr val="555555"/>
                        </a:solidFill>
                        <a:effectLst/>
                        <a:latin typeface="Arial" panose="020B0604020202020204" pitchFamily="34" charset="0"/>
                        <a:ea typeface="Arial" panose="020B0604020202020204" pitchFamily="34" charset="0"/>
                      </a:endParaRPr>
                    </a:p>
                  </a:txBody>
                  <a:tcPr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200" dirty="0">
                          <a:effectLst/>
                        </a:rPr>
                        <a:t>Copier-coller l’annonce</a:t>
                      </a:r>
                      <a:endParaRPr lang="fr-FR" sz="1200" dirty="0">
                        <a:solidFill>
                          <a:srgbClr val="555555"/>
                        </a:solidFill>
                        <a:effectLst/>
                        <a:latin typeface="Arial" panose="020B0604020202020204" pitchFamily="34" charset="0"/>
                        <a:ea typeface="Arial" panose="020B0604020202020204" pitchFamily="34" charset="0"/>
                      </a:endParaRPr>
                    </a:p>
                    <a:p>
                      <a:pPr algn="ctr"/>
                      <a:endParaRPr lang="fr-FR" sz="1200" dirty="0"/>
                    </a:p>
                  </a:txBody>
                  <a:tcPr anchor="ctr"/>
                </a:tc>
                <a:extLst>
                  <a:ext uri="{0D108BD9-81ED-4DB2-BD59-A6C34878D82A}">
                    <a16:rowId xmlns:a16="http://schemas.microsoft.com/office/drawing/2014/main" val="1201990373"/>
                  </a:ext>
                </a:extLst>
              </a:tr>
              <a:tr h="936597">
                <a:tc>
                  <a:txBody>
                    <a:bodyPr/>
                    <a:lstStyle/>
                    <a:p>
                      <a:pPr marL="114300" marR="215900" algn="ctr">
                        <a:lnSpc>
                          <a:spcPct val="107000"/>
                        </a:lnSpc>
                        <a:spcBef>
                          <a:spcPts val="400"/>
                        </a:spcBef>
                        <a:spcAft>
                          <a:spcPts val="0"/>
                        </a:spcAft>
                      </a:pPr>
                      <a:r>
                        <a:rPr lang="fr-FR" sz="1600" dirty="0">
                          <a:effectLst/>
                        </a:rPr>
                        <a:t>Display (</a:t>
                      </a:r>
                      <a:r>
                        <a:rPr lang="fr-FR" sz="1600" dirty="0" err="1">
                          <a:effectLst/>
                        </a:rPr>
                        <a:t>Aﬃche</a:t>
                      </a:r>
                      <a:r>
                        <a:rPr lang="fr-FR" sz="1600" dirty="0">
                          <a:effectLst/>
                        </a:rPr>
                        <a:t>, pub dans magazine...)</a:t>
                      </a:r>
                      <a:endParaRPr lang="fr-FR" sz="1600" dirty="0">
                        <a:solidFill>
                          <a:srgbClr val="555555"/>
                        </a:solidFill>
                        <a:effectLst/>
                        <a:latin typeface="Arial" panose="020B0604020202020204" pitchFamily="34" charset="0"/>
                        <a:ea typeface="Arial" panose="020B0604020202020204" pitchFamily="34" charset="0"/>
                      </a:endParaRPr>
                    </a:p>
                  </a:txBody>
                  <a:tcPr marL="50250" marR="50250" marT="50250" marB="50250" anchor="ctr"/>
                </a:tc>
                <a:tc>
                  <a:txBody>
                    <a:bodyPr/>
                    <a:lstStyle/>
                    <a:p>
                      <a:pPr algn="ctr"/>
                      <a:endParaRPr lang="fr-FR"/>
                    </a:p>
                  </a:txBody>
                  <a:tcPr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200" dirty="0">
                          <a:effectLst/>
                        </a:rPr>
                        <a:t>Magazine: Spot publicitaire (télévision:(TVM,TV </a:t>
                      </a:r>
                      <a:r>
                        <a:rPr lang="fr-FR" sz="1200" dirty="0" err="1">
                          <a:effectLst/>
                        </a:rPr>
                        <a:t>PLus</a:t>
                      </a:r>
                      <a:r>
                        <a:rPr lang="fr-FR" sz="1200" dirty="0">
                          <a:effectLst/>
                        </a:rPr>
                        <a:t>) radio,...), </a:t>
                      </a:r>
                      <a:endParaRPr lang="fr-FR" sz="1200" dirty="0">
                        <a:solidFill>
                          <a:srgbClr val="555555"/>
                        </a:solidFill>
                        <a:effectLst/>
                        <a:latin typeface="Arial" panose="020B0604020202020204" pitchFamily="34" charset="0"/>
                        <a:ea typeface="Arial" panose="020B0604020202020204" pitchFamily="34" charset="0"/>
                      </a:endParaRPr>
                    </a:p>
                    <a:p>
                      <a:pPr algn="ctr"/>
                      <a:endParaRPr lang="fr-FR" sz="1200" dirty="0"/>
                    </a:p>
                  </a:txBody>
                  <a:tcPr anchor="ctr"/>
                </a:tc>
                <a:extLst>
                  <a:ext uri="{0D108BD9-81ED-4DB2-BD59-A6C34878D82A}">
                    <a16:rowId xmlns:a16="http://schemas.microsoft.com/office/drawing/2014/main" val="3506084291"/>
                  </a:ext>
                </a:extLst>
              </a:tr>
              <a:tr h="936597">
                <a:tc>
                  <a:txBody>
                    <a:bodyPr/>
                    <a:lstStyle/>
                    <a:p>
                      <a:pPr marL="76200" algn="ctr">
                        <a:lnSpc>
                          <a:spcPct val="115000"/>
                        </a:lnSpc>
                        <a:spcBef>
                          <a:spcPts val="300"/>
                        </a:spcBef>
                        <a:spcAft>
                          <a:spcPts val="1200"/>
                        </a:spcAft>
                      </a:pPr>
                      <a:r>
                        <a:rPr lang="fr-FR" sz="1600" dirty="0">
                          <a:effectLst/>
                        </a:rPr>
                        <a:t>Article sponsorisé (blog)</a:t>
                      </a:r>
                      <a:endParaRPr lang="fr-FR" sz="1600" dirty="0">
                        <a:solidFill>
                          <a:srgbClr val="555555"/>
                        </a:solidFill>
                        <a:effectLst/>
                        <a:latin typeface="Arial" panose="020B0604020202020204" pitchFamily="34" charset="0"/>
                        <a:ea typeface="Arial" panose="020B0604020202020204" pitchFamily="34" charset="0"/>
                      </a:endParaRPr>
                    </a:p>
                  </a:txBody>
                  <a:tcPr marL="50250" marR="50250" marT="50250" marB="50250"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600" dirty="0">
                          <a:effectLst/>
                        </a:rPr>
                        <a:t> O</a:t>
                      </a:r>
                      <a:endParaRPr lang="fr-FR" sz="1400" dirty="0">
                        <a:solidFill>
                          <a:srgbClr val="555555"/>
                        </a:solidFill>
                        <a:effectLst/>
                        <a:latin typeface="Arial" panose="020B0604020202020204" pitchFamily="34" charset="0"/>
                        <a:ea typeface="Arial" panose="020B0604020202020204" pitchFamily="34" charset="0"/>
                      </a:endParaRPr>
                    </a:p>
                  </a:txBody>
                  <a:tcPr anchor="ctr"/>
                </a:tc>
                <a:tc>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200" dirty="0">
                          <a:effectLst/>
                        </a:rPr>
                        <a:t>Liens vers le blog</a:t>
                      </a:r>
                      <a:endParaRPr lang="fr-FR" sz="1200" dirty="0">
                        <a:solidFill>
                          <a:srgbClr val="555555"/>
                        </a:solidFill>
                        <a:effectLst/>
                        <a:latin typeface="Arial" panose="020B0604020202020204" pitchFamily="34" charset="0"/>
                        <a:ea typeface="Arial" panose="020B0604020202020204" pitchFamily="34" charset="0"/>
                      </a:endParaRPr>
                    </a:p>
                    <a:p>
                      <a:pPr algn="ctr"/>
                      <a:endParaRPr lang="fr-FR" sz="1200" dirty="0"/>
                    </a:p>
                  </a:txBody>
                  <a:tcPr anchor="ctr"/>
                </a:tc>
                <a:extLst>
                  <a:ext uri="{0D108BD9-81ED-4DB2-BD59-A6C34878D82A}">
                    <a16:rowId xmlns:a16="http://schemas.microsoft.com/office/drawing/2014/main" val="1561479390"/>
                  </a:ext>
                </a:extLst>
              </a:tr>
            </a:tbl>
          </a:graphicData>
        </a:graphic>
      </p:graphicFrame>
    </p:spTree>
    <p:extLst>
      <p:ext uri="{BB962C8B-B14F-4D97-AF65-F5344CB8AC3E}">
        <p14:creationId xmlns:p14="http://schemas.microsoft.com/office/powerpoint/2010/main" val="42985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au 15">
            <a:extLst>
              <a:ext uri="{FF2B5EF4-FFF2-40B4-BE49-F238E27FC236}">
                <a16:creationId xmlns:a16="http://schemas.microsoft.com/office/drawing/2014/main" id="{D6A97180-5DBE-264A-4998-242B060EFF64}"/>
              </a:ext>
            </a:extLst>
          </p:cNvPr>
          <p:cNvGraphicFramePr>
            <a:graphicFrameLocks noGrp="1"/>
          </p:cNvGraphicFramePr>
          <p:nvPr>
            <p:extLst>
              <p:ext uri="{D42A27DB-BD31-4B8C-83A1-F6EECF244321}">
                <p14:modId xmlns:p14="http://schemas.microsoft.com/office/powerpoint/2010/main" val="70707026"/>
              </p:ext>
            </p:extLst>
          </p:nvPr>
        </p:nvGraphicFramePr>
        <p:xfrm>
          <a:off x="600087" y="710667"/>
          <a:ext cx="6359499" cy="7324961"/>
        </p:xfrm>
        <a:graphic>
          <a:graphicData uri="http://schemas.openxmlformats.org/drawingml/2006/table">
            <a:tbl>
              <a:tblPr firstRow="1" bandRow="1">
                <a:tableStyleId>{22838BEF-8BB2-4498-84A7-C5851F593DF1}</a:tableStyleId>
              </a:tblPr>
              <a:tblGrid>
                <a:gridCol w="1716143">
                  <a:extLst>
                    <a:ext uri="{9D8B030D-6E8A-4147-A177-3AD203B41FA5}">
                      <a16:colId xmlns:a16="http://schemas.microsoft.com/office/drawing/2014/main" val="2972516437"/>
                    </a:ext>
                  </a:extLst>
                </a:gridCol>
                <a:gridCol w="908744">
                  <a:extLst>
                    <a:ext uri="{9D8B030D-6E8A-4147-A177-3AD203B41FA5}">
                      <a16:colId xmlns:a16="http://schemas.microsoft.com/office/drawing/2014/main" val="3286810801"/>
                    </a:ext>
                  </a:extLst>
                </a:gridCol>
                <a:gridCol w="3734612">
                  <a:extLst>
                    <a:ext uri="{9D8B030D-6E8A-4147-A177-3AD203B41FA5}">
                      <a16:colId xmlns:a16="http://schemas.microsoft.com/office/drawing/2014/main" val="2598812981"/>
                    </a:ext>
                  </a:extLst>
                </a:gridCol>
              </a:tblGrid>
              <a:tr h="564593">
                <a:tc gridSpan="3">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800" dirty="0">
                          <a:effectLst/>
                        </a:rPr>
                        <a:t>OWNED MEDIA</a:t>
                      </a:r>
                      <a:endParaRPr lang="fr-FR" sz="900" dirty="0">
                        <a:solidFill>
                          <a:srgbClr val="555555"/>
                        </a:solidFill>
                        <a:effectLst/>
                        <a:latin typeface="Arial" panose="020B0604020202020204" pitchFamily="34" charset="0"/>
                        <a:ea typeface="Arial" panose="020B0604020202020204" pitchFamily="34" charset="0"/>
                      </a:endParaRPr>
                    </a:p>
                  </a:txBody>
                  <a:tcPr marL="84131" marR="84131" marT="42066" marB="42066"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85041587"/>
                  </a:ext>
                </a:extLst>
              </a:tr>
              <a:tr h="53617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a:effectLst/>
                        </a:rPr>
                        <a:t>Site Internet de la marque</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a:p>
                  </a:txBody>
                  <a:tcPr marL="84659" marR="84659" marT="42330" marB="42330" anchor="ctr"/>
                </a:tc>
                <a:tc>
                  <a:txBody>
                    <a:bodyPr/>
                    <a:lstStyle/>
                    <a:p>
                      <a:r>
                        <a:rPr lang="fr-FR" sz="1500">
                          <a:effectLst/>
                        </a:rPr>
                        <a:t>Lien :</a:t>
                      </a:r>
                      <a:r>
                        <a:rPr lang="fr-FR" sz="1500" u="sng">
                          <a:effectLst/>
                          <a:hlinkClick r:id="rId2"/>
                        </a:rPr>
                        <a:t>COSMOS | L'Univers d'électroménager de Cosmos</a:t>
                      </a:r>
                      <a:endParaRPr lang="fr-FR" sz="1400"/>
                    </a:p>
                  </a:txBody>
                  <a:tcPr marL="84659" marR="84659" marT="42330" marB="42330" anchor="ctr"/>
                </a:tc>
                <a:extLst>
                  <a:ext uri="{0D108BD9-81ED-4DB2-BD59-A6C34878D82A}">
                    <a16:rowId xmlns:a16="http://schemas.microsoft.com/office/drawing/2014/main" val="1946888558"/>
                  </a:ext>
                </a:extLst>
              </a:tr>
              <a:tr h="761931">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a:effectLst/>
                        </a:rPr>
                        <a:t>Blog de la marque</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a:p>
                  </a:txBody>
                  <a:tcPr marL="84659" marR="84659" marT="42330" marB="42330" anchor="ctr"/>
                </a:tc>
                <a:tc>
                  <a:txBody>
                    <a:bodyPr/>
                    <a:lstStyle/>
                    <a:p>
                      <a:r>
                        <a:rPr lang="fr-FR" sz="1500">
                          <a:effectLst/>
                        </a:rPr>
                        <a:t>Lien :</a:t>
                      </a:r>
                      <a:r>
                        <a:rPr lang="fr-FR" sz="1500" u="sng">
                          <a:effectLst/>
                          <a:hlinkClick r:id="rId3"/>
                        </a:rPr>
                        <a:t>Global - itel mobile (itel-life.com)</a:t>
                      </a:r>
                      <a:r>
                        <a:rPr lang="fr-FR" sz="1500">
                          <a:effectLst/>
                        </a:rPr>
                        <a:t>, </a:t>
                      </a:r>
                      <a:r>
                        <a:rPr lang="fr-FR" sz="1500" u="sng">
                          <a:effectLst/>
                          <a:hlinkClick r:id="rId4"/>
                        </a:rPr>
                        <a:t>COSMOS</a:t>
                      </a:r>
                      <a:r>
                        <a:rPr lang="fr-FR" sz="1500">
                          <a:effectLst/>
                        </a:rPr>
                        <a:t>, </a:t>
                      </a:r>
                      <a:r>
                        <a:rPr lang="fr-FR" sz="1500" u="sng">
                          <a:effectLst/>
                          <a:hlinkClick r:id="rId5"/>
                        </a:rPr>
                        <a:t>ASUS (cosmos.mg)</a:t>
                      </a:r>
                      <a:r>
                        <a:rPr lang="fr-FR" sz="1500">
                          <a:effectLst/>
                        </a:rPr>
                        <a:t>, </a:t>
                      </a:r>
                      <a:r>
                        <a:rPr lang="fr-FR" sz="1500" u="sng">
                          <a:effectLst/>
                          <a:hlinkClick r:id="rId6"/>
                        </a:rPr>
                        <a:t>INFINIX (cosmos.mg)</a:t>
                      </a:r>
                      <a:r>
                        <a:rPr lang="fr-FR" sz="1500">
                          <a:effectLst/>
                        </a:rPr>
                        <a:t>, </a:t>
                      </a:r>
                      <a:endParaRPr lang="fr-FR" sz="1400"/>
                    </a:p>
                  </a:txBody>
                  <a:tcPr marL="84659" marR="84659" marT="42330" marB="42330" anchor="ctr"/>
                </a:tc>
                <a:extLst>
                  <a:ext uri="{0D108BD9-81ED-4DB2-BD59-A6C34878D82A}">
                    <a16:rowId xmlns:a16="http://schemas.microsoft.com/office/drawing/2014/main" val="3894325411"/>
                  </a:ext>
                </a:extLst>
              </a:tr>
              <a:tr h="49691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a:effectLst/>
                        </a:rPr>
                        <a:t>Réseaux sociaux</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a:p>
                  </a:txBody>
                  <a:tcPr marL="84659" marR="84659" marT="42330" marB="42330" anchor="ctr"/>
                </a:tc>
                <a:tc>
                  <a:txBody>
                    <a:bodyPr/>
                    <a:lstStyle/>
                    <a:p>
                      <a:r>
                        <a:rPr lang="fr-FR" sz="1500">
                          <a:effectLst/>
                        </a:rPr>
                        <a:t>Instagram, Facebook, Linkedin, </a:t>
                      </a:r>
                      <a:endParaRPr lang="fr-FR" sz="1400"/>
                    </a:p>
                  </a:txBody>
                  <a:tcPr marL="84659" marR="84659" marT="42330" marB="42330" anchor="ctr"/>
                </a:tc>
                <a:extLst>
                  <a:ext uri="{0D108BD9-81ED-4DB2-BD59-A6C34878D82A}">
                    <a16:rowId xmlns:a16="http://schemas.microsoft.com/office/drawing/2014/main" val="2277014027"/>
                  </a:ext>
                </a:extLst>
              </a:tr>
              <a:tr h="53617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a:effectLst/>
                        </a:rPr>
                        <a:t>Newsletter/ emailing</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dirty="0"/>
                    </a:p>
                  </a:txBody>
                  <a:tcPr marL="84659" marR="84659" marT="42330" marB="42330" anchor="ct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a:effectLst/>
                        </a:rPr>
                        <a:t> service.client@cosmos.mg</a:t>
                      </a:r>
                      <a:endParaRPr lang="fr-FR" sz="15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extLst>
                  <a:ext uri="{0D108BD9-81ED-4DB2-BD59-A6C34878D82A}">
                    <a16:rowId xmlns:a16="http://schemas.microsoft.com/office/drawing/2014/main" val="3530496263"/>
                  </a:ext>
                </a:extLst>
              </a:tr>
              <a:tr h="49691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a:effectLst/>
                        </a:rPr>
                        <a:t>Vidéo</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dirty="0"/>
                    </a:p>
                  </a:txBody>
                  <a:tcPr marL="84659" marR="84659" marT="42330" marB="42330" anchor="ctr"/>
                </a:tc>
                <a:tc>
                  <a:txBody>
                    <a:bodyPr/>
                    <a:lstStyle/>
                    <a:p>
                      <a:r>
                        <a:rPr lang="fr-FR" sz="1500" dirty="0">
                          <a:effectLst/>
                        </a:rPr>
                        <a:t>Lien :</a:t>
                      </a:r>
                      <a:r>
                        <a:rPr lang="fr-FR" sz="1500" u="sng" dirty="0">
                          <a:effectLst/>
                          <a:hlinkClick r:id="rId7"/>
                        </a:rPr>
                        <a:t>(3413) COSMOS Madagascar - YouTube</a:t>
                      </a:r>
                      <a:endParaRPr lang="fr-FR" sz="1400" dirty="0"/>
                    </a:p>
                  </a:txBody>
                  <a:tcPr marL="84659" marR="84659" marT="42330" marB="42330" anchor="ctr"/>
                </a:tc>
                <a:extLst>
                  <a:ext uri="{0D108BD9-81ED-4DB2-BD59-A6C34878D82A}">
                    <a16:rowId xmlns:a16="http://schemas.microsoft.com/office/drawing/2014/main" val="1952949569"/>
                  </a:ext>
                </a:extLst>
              </a:tr>
              <a:tr h="623169">
                <a:tc gridSpan="3">
                  <a:txBody>
                    <a:bodyPr/>
                    <a:lstStyle/>
                    <a:p>
                      <a:pPr marL="0" marR="0" lvl="0" indent="0" algn="ctr" defTabSz="755934" rtl="0" eaLnBrk="1" fontAlgn="auto" latinLnBrk="0" hangingPunct="1">
                        <a:lnSpc>
                          <a:spcPct val="100000"/>
                        </a:lnSpc>
                        <a:spcBef>
                          <a:spcPts val="0"/>
                        </a:spcBef>
                        <a:spcAft>
                          <a:spcPts val="0"/>
                        </a:spcAft>
                        <a:buClrTx/>
                        <a:buSzTx/>
                        <a:buFontTx/>
                        <a:buNone/>
                        <a:tabLst/>
                        <a:defRPr/>
                      </a:pPr>
                      <a:r>
                        <a:rPr lang="fr-FR" sz="1800" b="1" dirty="0">
                          <a:effectLst/>
                        </a:rPr>
                        <a:t>EARNED MEDIA</a:t>
                      </a:r>
                      <a:endParaRPr lang="fr-FR" sz="900" b="1" dirty="0">
                        <a:solidFill>
                          <a:srgbClr val="555555"/>
                        </a:solidFill>
                        <a:effectLst/>
                        <a:latin typeface="Arial" panose="020B0604020202020204" pitchFamily="34" charset="0"/>
                        <a:ea typeface="Arial" panose="020B0604020202020204" pitchFamily="34" charset="0"/>
                      </a:endParaRPr>
                    </a:p>
                  </a:txBody>
                  <a:tcPr marL="84131" marR="84131" marT="42066" marB="42066"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27792843"/>
                  </a:ext>
                </a:extLst>
              </a:tr>
              <a:tr h="1213445">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err="1">
                          <a:effectLst/>
                        </a:rPr>
                        <a:t>Inﬂuenceurs</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a:p>
                  </a:txBody>
                  <a:tcPr marL="84659" marR="84659" marT="42330" marB="42330" anchor="ctr"/>
                </a:tc>
                <a:tc>
                  <a:txBody>
                    <a:bodyPr/>
                    <a:lstStyle/>
                    <a:p>
                      <a:r>
                        <a:rPr lang="fr-FR" sz="1500">
                          <a:effectLst/>
                        </a:rPr>
                        <a:t>ANITA :</a:t>
                      </a:r>
                      <a:r>
                        <a:rPr lang="fr-FR" sz="1500" u="sng">
                          <a:effectLst/>
                          <a:hlinkClick r:id="rId8"/>
                        </a:rPr>
                        <a:t>(1) ANITA, Commercial Cosmos Fianarantsoa | Facebook</a:t>
                      </a:r>
                      <a:r>
                        <a:rPr lang="fr-FR" sz="1500">
                          <a:effectLst/>
                        </a:rPr>
                        <a:t>, kaloina.love.soyluna:https: //www.tiktok.com/@kaloina.love.soyluna?is_from_webapp=1&amp;sender_device=pc</a:t>
                      </a:r>
                      <a:endParaRPr lang="fr-FR" sz="1400"/>
                    </a:p>
                  </a:txBody>
                  <a:tcPr marL="84659" marR="84659" marT="42330" marB="42330" anchor="ctr"/>
                </a:tc>
                <a:extLst>
                  <a:ext uri="{0D108BD9-81ED-4DB2-BD59-A6C34878D82A}">
                    <a16:rowId xmlns:a16="http://schemas.microsoft.com/office/drawing/2014/main" val="738746723"/>
                  </a:ext>
                </a:extLst>
              </a:tr>
              <a:tr h="53617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500" dirty="0">
                          <a:effectLst/>
                        </a:rPr>
                        <a:t>Mention sur les réseaux sociaux</a:t>
                      </a:r>
                      <a:endParaRPr lang="fr-FR" sz="700" dirty="0">
                        <a:solidFill>
                          <a:srgbClr val="555555"/>
                        </a:solidFill>
                        <a:effectLst/>
                        <a:latin typeface="Arial" panose="020B0604020202020204" pitchFamily="34" charset="0"/>
                        <a:ea typeface="Arial" panose="020B0604020202020204" pitchFamily="34" charset="0"/>
                      </a:endParaRPr>
                    </a:p>
                  </a:txBody>
                  <a:tcPr marL="84659" marR="84659" marT="42330" marB="42330" anchor="ctr"/>
                </a:tc>
                <a:tc>
                  <a:txBody>
                    <a:bodyPr/>
                    <a:lstStyle/>
                    <a:p>
                      <a:endParaRPr lang="fr-FR" sz="1400"/>
                    </a:p>
                  </a:txBody>
                  <a:tcPr marL="84659" marR="84659" marT="42330" marB="42330" anchor="ctr"/>
                </a:tc>
                <a:tc>
                  <a:txBody>
                    <a:bodyPr/>
                    <a:lstStyle/>
                    <a:p>
                      <a:r>
                        <a:rPr lang="fr-FR" sz="1500">
                          <a:effectLst/>
                        </a:rPr>
                        <a:t>Réseau :</a:t>
                      </a:r>
                      <a:endParaRPr lang="fr-FR" sz="1400"/>
                    </a:p>
                  </a:txBody>
                  <a:tcPr marL="84659" marR="84659" marT="42330" marB="42330" anchor="ctr"/>
                </a:tc>
                <a:extLst>
                  <a:ext uri="{0D108BD9-81ED-4DB2-BD59-A6C34878D82A}">
                    <a16:rowId xmlns:a16="http://schemas.microsoft.com/office/drawing/2014/main" val="3161905013"/>
                  </a:ext>
                </a:extLst>
              </a:tr>
              <a:tr h="505314">
                <a:tc>
                  <a:txBody>
                    <a:bodyPr/>
                    <a:lstStyle/>
                    <a:p>
                      <a:r>
                        <a:rPr lang="fr-FR" sz="1400" dirty="0"/>
                        <a:t>Lien ou mention sur un blog</a:t>
                      </a:r>
                    </a:p>
                  </a:txBody>
                  <a:tcPr marL="84659" marR="84659" marT="42330" marB="42330" anchor="ctr"/>
                </a:tc>
                <a:tc>
                  <a:txBody>
                    <a:bodyPr/>
                    <a:lstStyle/>
                    <a:p>
                      <a:endParaRPr lang="fr-FR" sz="1400" dirty="0"/>
                    </a:p>
                  </a:txBody>
                  <a:tcPr marL="84659" marR="84659" marT="42330" marB="42330" anchor="ctr"/>
                </a:tc>
                <a:tc>
                  <a:txBody>
                    <a:bodyPr/>
                    <a:lstStyle/>
                    <a:p>
                      <a:r>
                        <a:rPr lang="fr-FR" sz="1500">
                          <a:effectLst/>
                        </a:rPr>
                        <a:t>Lien: </a:t>
                      </a:r>
                      <a:r>
                        <a:rPr lang="fr-FR" sz="1500" u="sng">
                          <a:effectLst/>
                          <a:hlinkClick r:id="rId9"/>
                        </a:rPr>
                        <a:t>Flash Deal (cosmos.mg)</a:t>
                      </a:r>
                      <a:endParaRPr lang="fr-FR" sz="1400" dirty="0"/>
                    </a:p>
                  </a:txBody>
                  <a:tcPr marL="84659" marR="84659" marT="42330" marB="42330" anchor="ctr"/>
                </a:tc>
                <a:extLst>
                  <a:ext uri="{0D108BD9-81ED-4DB2-BD59-A6C34878D82A}">
                    <a16:rowId xmlns:a16="http://schemas.microsoft.com/office/drawing/2014/main" val="1365908771"/>
                  </a:ext>
                </a:extLst>
              </a:tr>
              <a:tr h="505314">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400" dirty="0"/>
                        <a:t>Avis de consommateurs</a:t>
                      </a:r>
                    </a:p>
                  </a:txBody>
                  <a:tcPr marL="84659" marR="84659" marT="42330" marB="42330" anchor="ctr"/>
                </a:tc>
                <a:tc>
                  <a:txBody>
                    <a:bodyPr/>
                    <a:lstStyle/>
                    <a:p>
                      <a:endParaRPr lang="fr-FR" sz="1400" dirty="0"/>
                    </a:p>
                  </a:txBody>
                  <a:tcPr marL="84659" marR="84659" marT="42330" marB="42330" anchor="ctr"/>
                </a:tc>
                <a:tc>
                  <a:txBody>
                    <a:bodyPr/>
                    <a:lstStyle/>
                    <a:p>
                      <a:r>
                        <a:rPr lang="fr-FR" sz="1500">
                          <a:effectLst/>
                        </a:rPr>
                        <a:t>Liens ;</a:t>
                      </a:r>
                      <a:r>
                        <a:rPr lang="fr-FR" sz="1500" u="sng">
                          <a:effectLst/>
                          <a:hlinkClick r:id="rId10"/>
                        </a:rPr>
                        <a:t>(1) Cosmos Madagascar | Facebook</a:t>
                      </a:r>
                      <a:endParaRPr lang="fr-FR" sz="1400" dirty="0"/>
                    </a:p>
                  </a:txBody>
                  <a:tcPr marL="84659" marR="84659" marT="42330" marB="42330" anchor="ctr"/>
                </a:tc>
                <a:extLst>
                  <a:ext uri="{0D108BD9-81ED-4DB2-BD59-A6C34878D82A}">
                    <a16:rowId xmlns:a16="http://schemas.microsoft.com/office/drawing/2014/main" val="3560199355"/>
                  </a:ext>
                </a:extLst>
              </a:tr>
              <a:tr h="496913">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lang="fr-FR" sz="1400" dirty="0"/>
                        <a:t>Article de presse</a:t>
                      </a:r>
                    </a:p>
                  </a:txBody>
                  <a:tcPr marL="84659" marR="84659" marT="42330" marB="42330" anchor="ctr"/>
                </a:tc>
                <a:tc>
                  <a:txBody>
                    <a:bodyPr/>
                    <a:lstStyle/>
                    <a:p>
                      <a:endParaRPr lang="fr-FR" sz="1400" dirty="0"/>
                    </a:p>
                  </a:txBody>
                  <a:tcPr marL="84659" marR="84659" marT="42330" marB="42330" anchor="ctr"/>
                </a:tc>
                <a:tc>
                  <a:txBody>
                    <a:bodyPr/>
                    <a:lstStyle/>
                    <a:p>
                      <a:r>
                        <a:rPr lang="fr-FR" sz="1500" dirty="0">
                          <a:effectLst/>
                        </a:rPr>
                        <a:t>Liens :</a:t>
                      </a:r>
                      <a:r>
                        <a:rPr lang="fr-FR" sz="1500" u="sng" dirty="0">
                          <a:effectLst/>
                          <a:hlinkClick r:id="rId11"/>
                        </a:rPr>
                        <a:t>À propos - Cosmos</a:t>
                      </a:r>
                      <a:endParaRPr lang="fr-FR" sz="1400" dirty="0"/>
                    </a:p>
                  </a:txBody>
                  <a:tcPr marL="84659" marR="84659" marT="42330" marB="42330" anchor="ctr"/>
                </a:tc>
                <a:extLst>
                  <a:ext uri="{0D108BD9-81ED-4DB2-BD59-A6C34878D82A}">
                    <a16:rowId xmlns:a16="http://schemas.microsoft.com/office/drawing/2014/main" val="1047054749"/>
                  </a:ext>
                </a:extLst>
              </a:tr>
            </a:tbl>
          </a:graphicData>
        </a:graphic>
      </p:graphicFrame>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4" name="ZoneTexte 13">
            <a:extLst>
              <a:ext uri="{FF2B5EF4-FFF2-40B4-BE49-F238E27FC236}">
                <a16:creationId xmlns:a16="http://schemas.microsoft.com/office/drawing/2014/main" id="{A56C5E92-2C26-D9AD-2D9F-634972F754D6}"/>
              </a:ext>
            </a:extLst>
          </p:cNvPr>
          <p:cNvSpPr txBox="1"/>
          <p:nvPr/>
        </p:nvSpPr>
        <p:spPr>
          <a:xfrm>
            <a:off x="600087" y="8365319"/>
            <a:ext cx="6325355" cy="1275093"/>
          </a:xfrm>
          <a:prstGeom prst="rect">
            <a:avLst/>
          </a:prstGeom>
          <a:noFill/>
        </p:spPr>
        <p:txBody>
          <a:bodyPr wrap="square" rtlCol="0">
            <a:spAutoFit/>
          </a:bodyPr>
          <a:lstStyle/>
          <a:p>
            <a:pPr marL="457200">
              <a:lnSpc>
                <a:spcPct val="115000"/>
              </a:lnSpc>
              <a:spcBef>
                <a:spcPts val="1800"/>
              </a:spcBef>
              <a:spcAft>
                <a:spcPts val="600"/>
              </a:spcAft>
            </a:pPr>
            <a:r>
              <a:rPr lang="fr-FR" sz="1600" dirty="0">
                <a:solidFill>
                  <a:srgbClr val="555555"/>
                </a:solidFill>
                <a:effectLst/>
              </a:rPr>
              <a:t>3-Quels sont ceux que vous souhaiteriez lui créer ?</a:t>
            </a:r>
          </a:p>
          <a:p>
            <a:pPr marL="457200">
              <a:lnSpc>
                <a:spcPct val="115000"/>
              </a:lnSpc>
              <a:spcBef>
                <a:spcPts val="1400"/>
              </a:spcBef>
              <a:spcAft>
                <a:spcPts val="400"/>
              </a:spcAft>
            </a:pPr>
            <a:r>
              <a:rPr lang="fr-FR" sz="1200" dirty="0">
                <a:solidFill>
                  <a:srgbClr val="666666"/>
                </a:solidFill>
                <a:effectLst/>
              </a:rPr>
              <a:t> Faites une liste en triant via </a:t>
            </a:r>
            <a:r>
              <a:rPr lang="fr-FR" sz="1200" dirty="0" err="1">
                <a:solidFill>
                  <a:srgbClr val="666666"/>
                </a:solidFill>
                <a:effectLst/>
              </a:rPr>
              <a:t>Owned</a:t>
            </a:r>
            <a:r>
              <a:rPr lang="fr-FR" sz="1200" dirty="0">
                <a:solidFill>
                  <a:srgbClr val="666666"/>
                </a:solidFill>
                <a:effectLst/>
              </a:rPr>
              <a:t>, </a:t>
            </a:r>
            <a:r>
              <a:rPr lang="fr-FR" sz="1200" dirty="0" err="1">
                <a:solidFill>
                  <a:srgbClr val="666666"/>
                </a:solidFill>
                <a:effectLst/>
              </a:rPr>
              <a:t>Paid</a:t>
            </a:r>
            <a:r>
              <a:rPr lang="fr-FR" sz="1200" dirty="0">
                <a:solidFill>
                  <a:srgbClr val="666666"/>
                </a:solidFill>
                <a:effectLst/>
              </a:rPr>
              <a:t> et </a:t>
            </a:r>
            <a:r>
              <a:rPr lang="fr-FR" sz="1200" dirty="0" err="1">
                <a:solidFill>
                  <a:srgbClr val="666666"/>
                </a:solidFill>
                <a:effectLst/>
              </a:rPr>
              <a:t>earned</a:t>
            </a:r>
            <a:r>
              <a:rPr lang="fr-FR" sz="1200" dirty="0">
                <a:solidFill>
                  <a:srgbClr val="666666"/>
                </a:solidFill>
                <a:effectLst/>
              </a:rPr>
              <a:t> média.</a:t>
            </a:r>
          </a:p>
          <a:p>
            <a:pPr marL="457200">
              <a:lnSpc>
                <a:spcPct val="115000"/>
              </a:lnSpc>
              <a:spcBef>
                <a:spcPts val="1400"/>
              </a:spcBef>
              <a:spcAft>
                <a:spcPts val="400"/>
              </a:spcAft>
            </a:pPr>
            <a:r>
              <a:rPr lang="fr-FR" sz="1200" dirty="0">
                <a:solidFill>
                  <a:srgbClr val="666666"/>
                </a:solidFill>
                <a:effectLst/>
              </a:rPr>
              <a:t> Argumentez vos choix sur les actions que vous prévoyez de mettre en place. </a:t>
            </a:r>
          </a:p>
        </p:txBody>
      </p:sp>
    </p:spTree>
    <p:extLst>
      <p:ext uri="{BB962C8B-B14F-4D97-AF65-F5344CB8AC3E}">
        <p14:creationId xmlns:p14="http://schemas.microsoft.com/office/powerpoint/2010/main" val="3572608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3" name="ZoneTexte 2">
            <a:extLst>
              <a:ext uri="{FF2B5EF4-FFF2-40B4-BE49-F238E27FC236}">
                <a16:creationId xmlns:a16="http://schemas.microsoft.com/office/drawing/2014/main" id="{250286AA-4B7D-60DE-BA20-EF01D45871C3}"/>
              </a:ext>
            </a:extLst>
          </p:cNvPr>
          <p:cNvSpPr txBox="1"/>
          <p:nvPr/>
        </p:nvSpPr>
        <p:spPr>
          <a:xfrm>
            <a:off x="719108" y="1025961"/>
            <a:ext cx="5699414" cy="338554"/>
          </a:xfrm>
          <a:prstGeom prst="rect">
            <a:avLst/>
          </a:prstGeom>
          <a:noFill/>
        </p:spPr>
        <p:txBody>
          <a:bodyPr wrap="square" rtlCol="0">
            <a:spAutoFit/>
          </a:bodyPr>
          <a:lstStyle/>
          <a:p>
            <a:pPr algn="ctr"/>
            <a:r>
              <a:rPr lang="fr-FR" sz="1600" dirty="0">
                <a:effectLst/>
                <a:ea typeface="Arial" panose="020B0604020202020204" pitchFamily="34" charset="0"/>
              </a:rPr>
              <a:t>4. la ligne éditoriale de votre stratégie de communication: Cosmos </a:t>
            </a:r>
            <a:endParaRPr lang="fr-FR" sz="1600" dirty="0"/>
          </a:p>
        </p:txBody>
      </p:sp>
      <p:pic>
        <p:nvPicPr>
          <p:cNvPr id="16" name="image1.png">
            <a:extLst>
              <a:ext uri="{FF2B5EF4-FFF2-40B4-BE49-F238E27FC236}">
                <a16:creationId xmlns:a16="http://schemas.microsoft.com/office/drawing/2014/main" id="{53C6453B-431B-45EE-6F21-A1A0E8D601FD}"/>
              </a:ext>
            </a:extLst>
          </p:cNvPr>
          <p:cNvPicPr/>
          <p:nvPr/>
        </p:nvPicPr>
        <p:blipFill>
          <a:blip r:embed="rId3"/>
          <a:srcRect/>
          <a:stretch>
            <a:fillRect/>
          </a:stretch>
        </p:blipFill>
        <p:spPr>
          <a:xfrm>
            <a:off x="2348885" y="1404845"/>
            <a:ext cx="2800123" cy="1538155"/>
          </a:xfrm>
          <a:prstGeom prst="rect">
            <a:avLst/>
          </a:prstGeom>
          <a:ln/>
        </p:spPr>
      </p:pic>
      <p:graphicFrame>
        <p:nvGraphicFramePr>
          <p:cNvPr id="17" name="Tableau 17">
            <a:extLst>
              <a:ext uri="{FF2B5EF4-FFF2-40B4-BE49-F238E27FC236}">
                <a16:creationId xmlns:a16="http://schemas.microsoft.com/office/drawing/2014/main" id="{C2668EA2-E246-AC02-84BC-0C88BA108DED}"/>
              </a:ext>
            </a:extLst>
          </p:cNvPr>
          <p:cNvGraphicFramePr>
            <a:graphicFrameLocks noGrp="1"/>
          </p:cNvGraphicFramePr>
          <p:nvPr>
            <p:extLst>
              <p:ext uri="{D42A27DB-BD31-4B8C-83A1-F6EECF244321}">
                <p14:modId xmlns:p14="http://schemas.microsoft.com/office/powerpoint/2010/main" val="426564113"/>
              </p:ext>
            </p:extLst>
          </p:nvPr>
        </p:nvGraphicFramePr>
        <p:xfrm>
          <a:off x="202855" y="3169576"/>
          <a:ext cx="7092185" cy="6271280"/>
        </p:xfrm>
        <a:graphic>
          <a:graphicData uri="http://schemas.openxmlformats.org/drawingml/2006/table">
            <a:tbl>
              <a:tblPr firstRow="1" bandRow="1">
                <a:tableStyleId>{5C22544A-7EE6-4342-B048-85BDC9FD1C3A}</a:tableStyleId>
              </a:tblPr>
              <a:tblGrid>
                <a:gridCol w="1418437">
                  <a:extLst>
                    <a:ext uri="{9D8B030D-6E8A-4147-A177-3AD203B41FA5}">
                      <a16:colId xmlns:a16="http://schemas.microsoft.com/office/drawing/2014/main" val="2776744715"/>
                    </a:ext>
                  </a:extLst>
                </a:gridCol>
                <a:gridCol w="1418437">
                  <a:extLst>
                    <a:ext uri="{9D8B030D-6E8A-4147-A177-3AD203B41FA5}">
                      <a16:colId xmlns:a16="http://schemas.microsoft.com/office/drawing/2014/main" val="2603302639"/>
                    </a:ext>
                  </a:extLst>
                </a:gridCol>
                <a:gridCol w="1418437">
                  <a:extLst>
                    <a:ext uri="{9D8B030D-6E8A-4147-A177-3AD203B41FA5}">
                      <a16:colId xmlns:a16="http://schemas.microsoft.com/office/drawing/2014/main" val="3814822857"/>
                    </a:ext>
                  </a:extLst>
                </a:gridCol>
                <a:gridCol w="1418437">
                  <a:extLst>
                    <a:ext uri="{9D8B030D-6E8A-4147-A177-3AD203B41FA5}">
                      <a16:colId xmlns:a16="http://schemas.microsoft.com/office/drawing/2014/main" val="3442839932"/>
                    </a:ext>
                  </a:extLst>
                </a:gridCol>
                <a:gridCol w="1418437">
                  <a:extLst>
                    <a:ext uri="{9D8B030D-6E8A-4147-A177-3AD203B41FA5}">
                      <a16:colId xmlns:a16="http://schemas.microsoft.com/office/drawing/2014/main" val="2049978327"/>
                    </a:ext>
                  </a:extLst>
                </a:gridCol>
              </a:tblGrid>
              <a:tr h="6271280">
                <a:tc>
                  <a:txBody>
                    <a:bodyPr/>
                    <a:lstStyle/>
                    <a:p>
                      <a:r>
                        <a:rPr lang="fr-FR" sz="1200" b="1" u="sng" kern="1200" dirty="0">
                          <a:solidFill>
                            <a:schemeClr val="tx1"/>
                          </a:solidFill>
                          <a:effectLst/>
                          <a:latin typeface="+mn-lt"/>
                          <a:ea typeface="+mn-ea"/>
                          <a:cs typeface="+mn-cs"/>
                        </a:rPr>
                        <a:t>Facebook</a:t>
                      </a:r>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Nombre de fans:173 798 personnes sont abonnées,</a:t>
                      </a:r>
                    </a:p>
                    <a:p>
                      <a:r>
                        <a:rPr lang="fr-FR" sz="1200" b="1" kern="1200" dirty="0">
                          <a:solidFill>
                            <a:schemeClr val="tx1"/>
                          </a:solidFill>
                          <a:effectLst/>
                          <a:latin typeface="+mn-lt"/>
                          <a:ea typeface="+mn-ea"/>
                          <a:cs typeface="+mn-cs"/>
                        </a:rPr>
                        <a:t>170 164 personnes aiment ça,</a:t>
                      </a:r>
                    </a:p>
                    <a:p>
                      <a:r>
                        <a:rPr lang="fr-FR" sz="1200" b="1" kern="1200" dirty="0">
                          <a:solidFill>
                            <a:schemeClr val="tx1"/>
                          </a:solidFill>
                          <a:effectLst/>
                          <a:latin typeface="+mn-lt"/>
                          <a:ea typeface="+mn-ea"/>
                          <a:cs typeface="+mn-cs"/>
                        </a:rPr>
                        <a:t> </a:t>
                      </a:r>
                    </a:p>
                    <a:p>
                      <a:r>
                        <a:rPr lang="fr-FR" sz="1200" b="1" kern="1200" dirty="0">
                          <a:solidFill>
                            <a:schemeClr val="tx1"/>
                          </a:solidFill>
                          <a:effectLst/>
                          <a:latin typeface="+mn-lt"/>
                          <a:ea typeface="+mn-ea"/>
                          <a:cs typeface="+mn-cs"/>
                        </a:rPr>
                        <a:t>Croissance: L’augmentation du nombre de fans dans une période donnée est élevée .</a:t>
                      </a:r>
                    </a:p>
                    <a:p>
                      <a:r>
                        <a:rPr lang="fr-FR" sz="1200" b="1" kern="1200" dirty="0">
                          <a:solidFill>
                            <a:schemeClr val="tx1"/>
                          </a:solidFill>
                          <a:effectLst/>
                          <a:latin typeface="+mn-lt"/>
                          <a:ea typeface="+mn-ea"/>
                          <a:cs typeface="+mn-cs"/>
                        </a:rPr>
                        <a:t>Interaction: Clic:, commentaire: Plus des centaines partage: moyenne</a:t>
                      </a:r>
                    </a:p>
                    <a:p>
                      <a:r>
                        <a:rPr lang="fr-FR" sz="1200" b="1" kern="1200" dirty="0">
                          <a:solidFill>
                            <a:schemeClr val="tx1"/>
                          </a:solidFill>
                          <a:effectLst/>
                          <a:latin typeface="+mn-lt"/>
                          <a:ea typeface="+mn-ea"/>
                          <a:cs typeface="+mn-cs"/>
                        </a:rPr>
                        <a:t> </a:t>
                      </a:r>
                    </a:p>
                    <a:p>
                      <a:r>
                        <a:rPr lang="fr-FR" sz="1200" b="1" kern="1200" dirty="0">
                          <a:solidFill>
                            <a:schemeClr val="tx1"/>
                          </a:solidFill>
                          <a:effectLst/>
                          <a:latin typeface="+mn-lt"/>
                          <a:ea typeface="+mn-ea"/>
                          <a:cs typeface="+mn-cs"/>
                        </a:rPr>
                        <a:t>Impressions:</a:t>
                      </a:r>
                    </a:p>
                    <a:p>
                      <a:r>
                        <a:rPr lang="fr-FR" sz="1200" b="1" kern="1200" dirty="0">
                          <a:solidFill>
                            <a:schemeClr val="tx1"/>
                          </a:solidFill>
                          <a:effectLst/>
                          <a:latin typeface="+mn-lt"/>
                          <a:ea typeface="+mn-ea"/>
                          <a:cs typeface="+mn-cs"/>
                        </a:rPr>
                        <a:t>Nombre de visualisation d’une publication entre 1 K vues à </a:t>
                      </a:r>
                    </a:p>
                    <a:p>
                      <a:r>
                        <a:rPr lang="fr-FR" sz="1200" b="1" kern="1200" dirty="0">
                          <a:solidFill>
                            <a:schemeClr val="tx1"/>
                          </a:solidFill>
                          <a:effectLst/>
                          <a:latin typeface="+mn-lt"/>
                          <a:ea typeface="+mn-ea"/>
                          <a:cs typeface="+mn-cs"/>
                        </a:rPr>
                        <a:t>Portée organique:</a:t>
                      </a:r>
                    </a:p>
                    <a:p>
                      <a:r>
                        <a:rPr lang="fr-FR" sz="1200" b="1" kern="1200" dirty="0">
                          <a:solidFill>
                            <a:schemeClr val="tx1"/>
                          </a:solidFill>
                          <a:effectLst/>
                          <a:latin typeface="+mn-lt"/>
                          <a:ea typeface="+mn-ea"/>
                          <a:cs typeface="+mn-cs"/>
                        </a:rPr>
                        <a:t> </a:t>
                      </a:r>
                    </a:p>
                    <a:p>
                      <a:r>
                        <a:rPr lang="fr-FR" sz="1200" b="1" kern="1200" dirty="0">
                          <a:solidFill>
                            <a:schemeClr val="tx1"/>
                          </a:solidFill>
                          <a:effectLst/>
                          <a:latin typeface="+mn-lt"/>
                          <a:ea typeface="+mn-ea"/>
                          <a:cs typeface="+mn-cs"/>
                        </a:rPr>
                        <a:t>Taux d’engagement:</a:t>
                      </a:r>
                    </a:p>
                    <a:p>
                      <a:r>
                        <a:rPr lang="fr-FR" sz="1200" b="1" kern="1200" dirty="0">
                          <a:solidFill>
                            <a:schemeClr val="tx1"/>
                          </a:solidFill>
                          <a:effectLst/>
                          <a:latin typeface="+mn-lt"/>
                          <a:ea typeface="+mn-ea"/>
                          <a:cs typeface="+mn-cs"/>
                        </a:rPr>
                        <a:t>Environ 65%</a:t>
                      </a:r>
                    </a:p>
                    <a:p>
                      <a:r>
                        <a:rPr lang="fr-FR" sz="1200" b="1" kern="1200" dirty="0">
                          <a:solidFill>
                            <a:schemeClr val="tx1"/>
                          </a:solidFill>
                          <a:effectLst/>
                          <a:latin typeface="+mn-lt"/>
                          <a:ea typeface="+mn-ea"/>
                          <a:cs typeface="+mn-cs"/>
                        </a:rPr>
                        <a:t>Taux de réponse</a:t>
                      </a:r>
                    </a:p>
                    <a:p>
                      <a:r>
                        <a:rPr lang="fr-FR" sz="1200" b="1" kern="1200" dirty="0">
                          <a:solidFill>
                            <a:schemeClr val="tx1"/>
                          </a:solidFill>
                          <a:effectLst/>
                          <a:latin typeface="+mn-lt"/>
                          <a:ea typeface="+mn-ea"/>
                          <a:cs typeface="+mn-cs"/>
                        </a:rPr>
                        <a:t> </a:t>
                      </a:r>
                    </a:p>
                    <a:p>
                      <a:r>
                        <a:rPr lang="fr-FR" sz="1200" b="1" kern="1200" dirty="0">
                          <a:solidFill>
                            <a:schemeClr val="tx1"/>
                          </a:solidFill>
                          <a:effectLst/>
                          <a:latin typeface="+mn-lt"/>
                          <a:ea typeface="+mn-ea"/>
                          <a:cs typeface="+mn-cs"/>
                        </a:rPr>
                        <a:t>Sentiment: Positif: plus 50%, neutre:  négatif 20%</a:t>
                      </a:r>
                      <a:endParaRPr lang="fr-F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fr-FR" sz="1200" b="1" u="sng" kern="1200" dirty="0" err="1">
                          <a:solidFill>
                            <a:schemeClr val="tx1"/>
                          </a:solidFill>
                          <a:effectLst/>
                          <a:latin typeface="+mn-lt"/>
                          <a:ea typeface="+mn-ea"/>
                          <a:cs typeface="+mn-cs"/>
                        </a:rPr>
                        <a:t>Tiktok</a:t>
                      </a:r>
                      <a:r>
                        <a:rPr lang="fr-FR" sz="1200" b="1" u="sng"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Nombre D' abonnés: </a:t>
                      </a:r>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15 Abonnés</a:t>
                      </a:r>
                    </a:p>
                    <a:p>
                      <a:r>
                        <a:rPr lang="fr-FR" sz="1200" b="1" kern="1200" dirty="0">
                          <a:solidFill>
                            <a:schemeClr val="tx1"/>
                          </a:solidFill>
                          <a:effectLst/>
                          <a:latin typeface="+mn-lt"/>
                          <a:ea typeface="+mn-ea"/>
                          <a:cs typeface="+mn-cs"/>
                        </a:rPr>
                        <a:t> </a:t>
                      </a:r>
                    </a:p>
                    <a:p>
                      <a:r>
                        <a:rPr lang="fr-FR" sz="1200" b="1" kern="1200" dirty="0">
                          <a:solidFill>
                            <a:schemeClr val="tx1"/>
                          </a:solidFill>
                          <a:effectLst/>
                          <a:latin typeface="+mn-lt"/>
                          <a:ea typeface="+mn-ea"/>
                          <a:cs typeface="+mn-cs"/>
                        </a:rPr>
                        <a:t>Croissance:</a:t>
                      </a:r>
                    </a:p>
                    <a:p>
                      <a:r>
                        <a:rPr lang="fr-FR" sz="1200" b="1" kern="1200" dirty="0">
                          <a:solidFill>
                            <a:schemeClr val="tx1"/>
                          </a:solidFill>
                          <a:effectLst/>
                          <a:latin typeface="+mn-lt"/>
                          <a:ea typeface="+mn-ea"/>
                          <a:cs typeface="+mn-cs"/>
                        </a:rPr>
                        <a:t>L’augmentation du nombre de fans dans une période donnée est faible Taux d’engagement: Environ 0.15%</a:t>
                      </a:r>
                      <a:endParaRPr lang="fr-F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fr-FR" sz="1200" b="1" u="sng" kern="1200" dirty="0" err="1">
                          <a:solidFill>
                            <a:schemeClr val="tx1"/>
                          </a:solidFill>
                          <a:effectLst/>
                          <a:latin typeface="+mn-lt"/>
                          <a:ea typeface="+mn-ea"/>
                          <a:cs typeface="+mn-cs"/>
                        </a:rPr>
                        <a:t>instagram</a:t>
                      </a:r>
                      <a:r>
                        <a:rPr lang="fr-FR" sz="1200" b="1" u="sng"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Nombre D' abonnés:  </a:t>
                      </a:r>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916 personnes sont abonnées,</a:t>
                      </a:r>
                    </a:p>
                    <a:p>
                      <a:r>
                        <a:rPr lang="fr-FR" sz="1200" b="1" kern="1200" dirty="0">
                          <a:solidFill>
                            <a:schemeClr val="tx1"/>
                          </a:solidFill>
                          <a:effectLst/>
                          <a:latin typeface="+mn-lt"/>
                          <a:ea typeface="+mn-ea"/>
                          <a:cs typeface="+mn-cs"/>
                        </a:rPr>
                        <a:t>Croissance:</a:t>
                      </a:r>
                    </a:p>
                    <a:p>
                      <a:r>
                        <a:rPr lang="fr-FR" sz="1200" b="1" kern="1200" dirty="0">
                          <a:solidFill>
                            <a:schemeClr val="tx1"/>
                          </a:solidFill>
                          <a:effectLst/>
                          <a:latin typeface="+mn-lt"/>
                          <a:ea typeface="+mn-ea"/>
                          <a:cs typeface="+mn-cs"/>
                        </a:rPr>
                        <a:t>L’augmentation du nombre de fans dans une période donnée est moyenne . Taux d’engagement:</a:t>
                      </a:r>
                    </a:p>
                    <a:p>
                      <a:r>
                        <a:rPr lang="fr-FR" sz="1200" b="1" kern="1200" dirty="0">
                          <a:solidFill>
                            <a:schemeClr val="tx1"/>
                          </a:solidFill>
                          <a:effectLst/>
                          <a:latin typeface="+mn-lt"/>
                          <a:ea typeface="+mn-ea"/>
                          <a:cs typeface="+mn-cs"/>
                        </a:rPr>
                        <a:t>Environ 9.16%</a:t>
                      </a:r>
                    </a:p>
                    <a:p>
                      <a:r>
                        <a:rPr lang="fr-FR" sz="1200" b="1" kern="1200" dirty="0">
                          <a:solidFill>
                            <a:schemeClr val="tx1"/>
                          </a:solidFill>
                          <a:effectLst/>
                          <a:latin typeface="+mn-lt"/>
                          <a:ea typeface="+mn-ea"/>
                          <a:cs typeface="+mn-cs"/>
                        </a:rPr>
                        <a:t>Hashtags/ Mentions</a:t>
                      </a:r>
                    </a:p>
                    <a:p>
                      <a:r>
                        <a:rPr lang="fr-FR" sz="1200" b="1" kern="1200" dirty="0">
                          <a:solidFill>
                            <a:schemeClr val="tx1"/>
                          </a:solidFill>
                          <a:effectLst/>
                          <a:latin typeface="+mn-lt"/>
                          <a:ea typeface="+mn-ea"/>
                          <a:cs typeface="+mn-cs"/>
                        </a:rPr>
                        <a:t> </a:t>
                      </a:r>
                    </a:p>
                    <a:p>
                      <a:r>
                        <a:rPr lang="fr-FR" sz="1200" b="1" kern="1200" dirty="0" err="1">
                          <a:solidFill>
                            <a:schemeClr val="tx1"/>
                          </a:solidFill>
                          <a:effectLst/>
                          <a:latin typeface="+mn-lt"/>
                          <a:ea typeface="+mn-ea"/>
                          <a:cs typeface="+mn-cs"/>
                        </a:rPr>
                        <a:t>Regram</a:t>
                      </a:r>
                      <a:r>
                        <a:rPr lang="fr-FR" sz="1200" b="1" kern="1200" dirty="0">
                          <a:solidFill>
                            <a:schemeClr val="tx1"/>
                          </a:solidFill>
                          <a:effectLst/>
                          <a:latin typeface="+mn-lt"/>
                          <a:ea typeface="+mn-ea"/>
                          <a:cs typeface="+mn-cs"/>
                        </a:rPr>
                        <a:t>: Aucun</a:t>
                      </a:r>
                    </a:p>
                    <a:p>
                      <a:endParaRPr lang="fr-FR" sz="1200" b="1" kern="1200" dirty="0">
                        <a:solidFill>
                          <a:schemeClr val="tx1"/>
                        </a:solidFill>
                        <a:effectLst/>
                        <a:latin typeface="+mn-lt"/>
                        <a:ea typeface="+mn-ea"/>
                        <a:cs typeface="+mn-cs"/>
                      </a:endParaRPr>
                    </a:p>
                    <a:p>
                      <a:endParaRPr lang="fr-F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1FF"/>
                    </a:solidFill>
                  </a:tcPr>
                </a:tc>
                <a:tc>
                  <a:txBody>
                    <a:bodyPr/>
                    <a:lstStyle/>
                    <a:p>
                      <a:r>
                        <a:rPr lang="fr-FR" sz="1200" b="1" u="sng" kern="1200" dirty="0" err="1">
                          <a:solidFill>
                            <a:schemeClr val="tx1"/>
                          </a:solidFill>
                          <a:effectLst/>
                          <a:latin typeface="+mn-lt"/>
                          <a:ea typeface="+mn-ea"/>
                          <a:cs typeface="+mn-cs"/>
                        </a:rPr>
                        <a:t>Linkedin</a:t>
                      </a:r>
                      <a:endParaRPr lang="fr-FR" sz="1200" b="1"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Nombre D' abonnés: </a:t>
                      </a:r>
                      <a:r>
                        <a:rPr lang="fr-FR" sz="1200" b="1" kern="1200" dirty="0">
                          <a:solidFill>
                            <a:schemeClr val="tx1"/>
                          </a:solidFill>
                          <a:effectLst/>
                          <a:latin typeface="+mn-lt"/>
                          <a:ea typeface="+mn-ea"/>
                          <a:cs typeface="+mn-cs"/>
                        </a:rPr>
                        <a:t> 631 abonnés</a:t>
                      </a:r>
                    </a:p>
                    <a:p>
                      <a:r>
                        <a:rPr lang="fr-FR" sz="1200" b="1" kern="1200" dirty="0">
                          <a:solidFill>
                            <a:schemeClr val="tx1"/>
                          </a:solidFill>
                          <a:effectLst/>
                          <a:latin typeface="+mn-lt"/>
                          <a:ea typeface="+mn-ea"/>
                          <a:cs typeface="+mn-cs"/>
                        </a:rPr>
                        <a:t>Croissance:</a:t>
                      </a:r>
                    </a:p>
                    <a:p>
                      <a:r>
                        <a:rPr lang="fr-FR" sz="1200" b="1" kern="1200" dirty="0">
                          <a:solidFill>
                            <a:schemeClr val="tx1"/>
                          </a:solidFill>
                          <a:effectLst/>
                          <a:latin typeface="+mn-lt"/>
                          <a:ea typeface="+mn-ea"/>
                          <a:cs typeface="+mn-cs"/>
                        </a:rPr>
                        <a:t>L’augmentation du nombre de fans dans une période donnée est faible.</a:t>
                      </a:r>
                    </a:p>
                    <a:p>
                      <a:r>
                        <a:rPr lang="fr-FR" sz="1200" b="1" kern="1200" dirty="0">
                          <a:solidFill>
                            <a:schemeClr val="tx1"/>
                          </a:solidFill>
                          <a:effectLst/>
                          <a:latin typeface="+mn-lt"/>
                          <a:ea typeface="+mn-ea"/>
                          <a:cs typeface="+mn-cs"/>
                        </a:rPr>
                        <a:t>Taux d’engagement: 6.31%</a:t>
                      </a:r>
                      <a:endParaRPr lang="fr-F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FFEF"/>
                    </a:solidFill>
                  </a:tcPr>
                </a:tc>
                <a:tc>
                  <a:txBody>
                    <a:bodyPr/>
                    <a:lstStyle/>
                    <a:p>
                      <a:r>
                        <a:rPr lang="fr-FR" sz="1200" b="1" u="sng" kern="1200" dirty="0" err="1">
                          <a:solidFill>
                            <a:schemeClr val="tx1"/>
                          </a:solidFill>
                          <a:effectLst/>
                          <a:latin typeface="+mn-lt"/>
                          <a:ea typeface="+mn-ea"/>
                          <a:cs typeface="+mn-cs"/>
                        </a:rPr>
                        <a:t>Youtube</a:t>
                      </a:r>
                      <a:r>
                        <a:rPr lang="fr-FR" sz="1200" b="1" u="sng"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Nombre D' abonnés: </a:t>
                      </a:r>
                      <a:r>
                        <a:rPr lang="fr-FR" sz="1200" b="1" kern="1200" dirty="0">
                          <a:solidFill>
                            <a:schemeClr val="tx1"/>
                          </a:solidFill>
                          <a:effectLst/>
                          <a:latin typeface="+mn-lt"/>
                          <a:ea typeface="+mn-ea"/>
                          <a:cs typeface="+mn-cs"/>
                        </a:rPr>
                        <a:t> 32 abonnés,</a:t>
                      </a:r>
                    </a:p>
                    <a:p>
                      <a:r>
                        <a:rPr lang="fr-FR" sz="1200" b="1" kern="1200" dirty="0">
                          <a:solidFill>
                            <a:schemeClr val="tx1"/>
                          </a:solidFill>
                          <a:effectLst/>
                          <a:latin typeface="+mn-lt"/>
                          <a:ea typeface="+mn-ea"/>
                          <a:cs typeface="+mn-cs"/>
                        </a:rPr>
                        <a:t>Croissance:</a:t>
                      </a:r>
                    </a:p>
                    <a:p>
                      <a:r>
                        <a:rPr lang="fr-FR" sz="1200" b="1" kern="1200" dirty="0">
                          <a:solidFill>
                            <a:schemeClr val="tx1"/>
                          </a:solidFill>
                          <a:effectLst/>
                          <a:latin typeface="+mn-lt"/>
                          <a:ea typeface="+mn-ea"/>
                          <a:cs typeface="+mn-cs"/>
                        </a:rPr>
                        <a:t>L’augmentation du nombre de fans dans une période donnée est faible.</a:t>
                      </a:r>
                    </a:p>
                    <a:p>
                      <a:r>
                        <a:rPr lang="fr-FR" sz="1200" b="1" u="sng" kern="1200" dirty="0">
                          <a:solidFill>
                            <a:schemeClr val="tx1"/>
                          </a:solidFill>
                          <a:effectLst/>
                          <a:latin typeface="+mn-lt"/>
                          <a:ea typeface="+mn-ea"/>
                          <a:cs typeface="+mn-cs"/>
                        </a:rPr>
                        <a:t>Nombre de vues:</a:t>
                      </a:r>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3 611 vues</a:t>
                      </a:r>
                    </a:p>
                    <a:p>
                      <a:r>
                        <a:rPr lang="fr-FR" sz="1200" b="1" u="sng" kern="1200" dirty="0">
                          <a:solidFill>
                            <a:schemeClr val="tx1"/>
                          </a:solidFill>
                          <a:effectLst/>
                          <a:latin typeface="+mn-lt"/>
                          <a:ea typeface="+mn-ea"/>
                          <a:cs typeface="+mn-cs"/>
                        </a:rPr>
                        <a:t>Nombre de partages: </a:t>
                      </a:r>
                      <a:r>
                        <a:rPr lang="fr-FR" sz="1200" b="1" kern="1200" dirty="0">
                          <a:solidFill>
                            <a:schemeClr val="tx1"/>
                          </a:solidFill>
                          <a:effectLst/>
                          <a:latin typeface="+mn-lt"/>
                          <a:ea typeface="+mn-ea"/>
                          <a:cs typeface="+mn-cs"/>
                        </a:rPr>
                        <a:t>Aucune partage</a:t>
                      </a:r>
                    </a:p>
                    <a:p>
                      <a:r>
                        <a:rPr lang="fr-FR" sz="1200" b="1" u="none" strike="noStrike"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Nombre de Jaime/J’aime pas: </a:t>
                      </a:r>
                      <a:r>
                        <a:rPr lang="fr-FR" sz="1200" b="1" kern="1200" dirty="0">
                          <a:solidFill>
                            <a:schemeClr val="tx1"/>
                          </a:solidFill>
                          <a:effectLst/>
                          <a:latin typeface="+mn-lt"/>
                          <a:ea typeface="+mn-ea"/>
                          <a:cs typeface="+mn-cs"/>
                        </a:rPr>
                        <a:t>un peu </a:t>
                      </a:r>
                      <a:r>
                        <a:rPr lang="fr-FR" sz="1200" b="1" u="sng"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fr-FR" sz="1200" b="1" u="none" strike="noStrike"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r>
                        <a:rPr lang="fr-FR" sz="1200" b="1" u="sng" kern="1200" dirty="0">
                          <a:solidFill>
                            <a:schemeClr val="tx1"/>
                          </a:solidFill>
                          <a:effectLst/>
                          <a:latin typeface="+mn-lt"/>
                          <a:ea typeface="+mn-ea"/>
                          <a:cs typeface="+mn-cs"/>
                        </a:rPr>
                        <a:t>Commentaires: </a:t>
                      </a:r>
                      <a:r>
                        <a:rPr lang="fr-FR" sz="1200" b="1" kern="1200" dirty="0">
                          <a:solidFill>
                            <a:schemeClr val="tx1"/>
                          </a:solidFill>
                          <a:effectLst/>
                          <a:latin typeface="+mn-lt"/>
                          <a:ea typeface="+mn-ea"/>
                          <a:cs typeface="+mn-cs"/>
                        </a:rPr>
                        <a:t>Un peu de commentaire.</a:t>
                      </a:r>
                      <a:endParaRPr lang="fr-F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893"/>
                    </a:solidFill>
                  </a:tcPr>
                </a:tc>
                <a:extLst>
                  <a:ext uri="{0D108BD9-81ED-4DB2-BD59-A6C34878D82A}">
                    <a16:rowId xmlns:a16="http://schemas.microsoft.com/office/drawing/2014/main" val="1045430367"/>
                  </a:ext>
                </a:extLst>
              </a:tr>
            </a:tbl>
          </a:graphicData>
        </a:graphic>
      </p:graphicFrame>
    </p:spTree>
    <p:extLst>
      <p:ext uri="{BB962C8B-B14F-4D97-AF65-F5344CB8AC3E}">
        <p14:creationId xmlns:p14="http://schemas.microsoft.com/office/powerpoint/2010/main" val="211877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A69B55A2-A9D9-2B65-1C1E-FE4120C691F1}"/>
              </a:ext>
            </a:extLst>
          </p:cNvPr>
          <p:cNvSpPr txBox="1"/>
          <p:nvPr/>
        </p:nvSpPr>
        <p:spPr>
          <a:xfrm>
            <a:off x="1214846" y="663688"/>
            <a:ext cx="5352465" cy="830997"/>
          </a:xfrm>
          <a:prstGeom prst="rect">
            <a:avLst/>
          </a:prstGeom>
          <a:noFill/>
        </p:spPr>
        <p:txBody>
          <a:bodyPr wrap="square" rtlCol="0">
            <a:spAutoFit/>
          </a:bodyPr>
          <a:lstStyle/>
          <a:p>
            <a:pPr algn="ctr"/>
            <a:r>
              <a:rPr lang="fr-FR" sz="1600" dirty="0">
                <a:solidFill>
                  <a:srgbClr val="434343"/>
                </a:solidFill>
                <a:effectLst/>
              </a:rPr>
              <a:t>5. le Tunnel de conversion d’Inbound Marketing en sélectionnant pour chaque phase des moyens de communication </a:t>
            </a:r>
          </a:p>
        </p:txBody>
      </p:sp>
      <p:pic>
        <p:nvPicPr>
          <p:cNvPr id="14" name="image2.png">
            <a:extLst>
              <a:ext uri="{FF2B5EF4-FFF2-40B4-BE49-F238E27FC236}">
                <a16:creationId xmlns:a16="http://schemas.microsoft.com/office/drawing/2014/main" id="{5BF4B360-9ED1-7CBB-3155-6657B2236178}"/>
              </a:ext>
            </a:extLst>
          </p:cNvPr>
          <p:cNvPicPr/>
          <p:nvPr/>
        </p:nvPicPr>
        <p:blipFill>
          <a:blip r:embed="rId3"/>
          <a:srcRect b="10510"/>
          <a:stretch>
            <a:fillRect/>
          </a:stretch>
        </p:blipFill>
        <p:spPr>
          <a:xfrm>
            <a:off x="1105015" y="1418826"/>
            <a:ext cx="5572125" cy="3707765"/>
          </a:xfrm>
          <a:prstGeom prst="rect">
            <a:avLst/>
          </a:prstGeom>
          <a:ln/>
        </p:spPr>
      </p:pic>
      <p:sp>
        <p:nvSpPr>
          <p:cNvPr id="16" name="ZoneTexte 15">
            <a:extLst>
              <a:ext uri="{FF2B5EF4-FFF2-40B4-BE49-F238E27FC236}">
                <a16:creationId xmlns:a16="http://schemas.microsoft.com/office/drawing/2014/main" id="{88672842-4B55-675C-8297-47543DC7A388}"/>
              </a:ext>
            </a:extLst>
          </p:cNvPr>
          <p:cNvSpPr txBox="1"/>
          <p:nvPr/>
        </p:nvSpPr>
        <p:spPr>
          <a:xfrm>
            <a:off x="1105015" y="5133435"/>
            <a:ext cx="5572125" cy="830997"/>
          </a:xfrm>
          <a:prstGeom prst="rect">
            <a:avLst/>
          </a:prstGeom>
          <a:noFill/>
        </p:spPr>
        <p:txBody>
          <a:bodyPr wrap="square" rtlCol="0">
            <a:spAutoFit/>
          </a:bodyPr>
          <a:lstStyle/>
          <a:p>
            <a:r>
              <a:rPr lang="fr-FR" sz="1200" dirty="0">
                <a:solidFill>
                  <a:srgbClr val="555555"/>
                </a:solidFill>
                <a:effectLst/>
                <a:ea typeface="Arial" panose="020B0604020202020204" pitchFamily="34" charset="0"/>
              </a:rPr>
              <a:t>Prenons l’entreprise à la cosmos et voyons comment son tunnel de vente se décompose et se traduit dans la navigation du site.</a:t>
            </a:r>
          </a:p>
          <a:p>
            <a:endParaRPr lang="fr-FR" sz="1200" dirty="0">
              <a:solidFill>
                <a:srgbClr val="555555"/>
              </a:solidFill>
              <a:effectLst/>
              <a:ea typeface="Arial" panose="020B0604020202020204" pitchFamily="34" charset="0"/>
            </a:endParaRPr>
          </a:p>
          <a:p>
            <a:r>
              <a:rPr lang="fr-FR" sz="1200" b="1" dirty="0">
                <a:solidFill>
                  <a:srgbClr val="555555"/>
                </a:solidFill>
                <a:effectLst/>
                <a:ea typeface="Arial" panose="020B0604020202020204" pitchFamily="34" charset="0"/>
              </a:rPr>
              <a:t>1ère étape : page d’accueil</a:t>
            </a:r>
            <a:endParaRPr lang="fr-FR" sz="1200" dirty="0">
              <a:solidFill>
                <a:srgbClr val="555555"/>
              </a:solidFill>
              <a:effectLst/>
              <a:ea typeface="Arial" panose="020B0604020202020204" pitchFamily="34" charset="0"/>
            </a:endParaRPr>
          </a:p>
        </p:txBody>
      </p:sp>
      <p:pic>
        <p:nvPicPr>
          <p:cNvPr id="17" name="image3.png">
            <a:extLst>
              <a:ext uri="{FF2B5EF4-FFF2-40B4-BE49-F238E27FC236}">
                <a16:creationId xmlns:a16="http://schemas.microsoft.com/office/drawing/2014/main" id="{2091C35E-DAE5-0F9D-1487-5B3D030DB765}"/>
              </a:ext>
            </a:extLst>
          </p:cNvPr>
          <p:cNvPicPr/>
          <p:nvPr/>
        </p:nvPicPr>
        <p:blipFill>
          <a:blip r:embed="rId4"/>
          <a:srcRect/>
          <a:stretch>
            <a:fillRect/>
          </a:stretch>
        </p:blipFill>
        <p:spPr>
          <a:xfrm>
            <a:off x="1154366" y="5971276"/>
            <a:ext cx="5462296" cy="3100709"/>
          </a:xfrm>
          <a:prstGeom prst="rect">
            <a:avLst/>
          </a:prstGeom>
          <a:ln/>
        </p:spPr>
      </p:pic>
    </p:spTree>
    <p:extLst>
      <p:ext uri="{BB962C8B-B14F-4D97-AF65-F5344CB8AC3E}">
        <p14:creationId xmlns:p14="http://schemas.microsoft.com/office/powerpoint/2010/main" val="302948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243C1BC-8F3E-0B13-8526-F9C3CF3D884B}"/>
              </a:ext>
            </a:extLst>
          </p:cNvPr>
          <p:cNvGrpSpPr/>
          <p:nvPr/>
        </p:nvGrpSpPr>
        <p:grpSpPr>
          <a:xfrm>
            <a:off x="5772101" y="-1623322"/>
            <a:ext cx="2655618" cy="2332058"/>
            <a:chOff x="5772101" y="-1623322"/>
            <a:chExt cx="2655618" cy="2332058"/>
          </a:xfrm>
        </p:grpSpPr>
        <p:sp>
          <p:nvSpPr>
            <p:cNvPr id="4" name="Arc plein 3">
              <a:extLst>
                <a:ext uri="{FF2B5EF4-FFF2-40B4-BE49-F238E27FC236}">
                  <a16:creationId xmlns:a16="http://schemas.microsoft.com/office/drawing/2014/main" id="{297BDB2A-2BFB-8E1A-D59F-2A183A36E3D5}"/>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Arc plein 4">
              <a:extLst>
                <a:ext uri="{FF2B5EF4-FFF2-40B4-BE49-F238E27FC236}">
                  <a16:creationId xmlns:a16="http://schemas.microsoft.com/office/drawing/2014/main" id="{3F21BBE8-B77E-D05E-3598-7D2CB30D530C}"/>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2" name="Groupe 1">
            <a:extLst>
              <a:ext uri="{FF2B5EF4-FFF2-40B4-BE49-F238E27FC236}">
                <a16:creationId xmlns:a16="http://schemas.microsoft.com/office/drawing/2014/main" id="{42EF070B-916C-965A-EC19-B34E23B0B5DD}"/>
              </a:ext>
            </a:extLst>
          </p:cNvPr>
          <p:cNvGrpSpPr/>
          <p:nvPr/>
        </p:nvGrpSpPr>
        <p:grpSpPr>
          <a:xfrm>
            <a:off x="-504813" y="9547938"/>
            <a:ext cx="1133068" cy="1128032"/>
            <a:chOff x="-504813" y="9547938"/>
            <a:chExt cx="1133068" cy="1128032"/>
          </a:xfrm>
        </p:grpSpPr>
        <p:sp>
          <p:nvSpPr>
            <p:cNvPr id="6" name="Arc plein 5">
              <a:extLst>
                <a:ext uri="{FF2B5EF4-FFF2-40B4-BE49-F238E27FC236}">
                  <a16:creationId xmlns:a16="http://schemas.microsoft.com/office/drawing/2014/main" id="{089AD520-2DA9-406F-396C-8D514BF4007A}"/>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32EBC986-AD46-E2DB-4D17-292EBCAACFA0}"/>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8" name="Image 7">
            <a:extLst>
              <a:ext uri="{FF2B5EF4-FFF2-40B4-BE49-F238E27FC236}">
                <a16:creationId xmlns:a16="http://schemas.microsoft.com/office/drawing/2014/main" id="{C1F7F001-B063-286E-D5DA-E9BB58E01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9" name="ZoneTexte 8">
            <a:extLst>
              <a:ext uri="{FF2B5EF4-FFF2-40B4-BE49-F238E27FC236}">
                <a16:creationId xmlns:a16="http://schemas.microsoft.com/office/drawing/2014/main" id="{F779991B-909A-D608-3A9E-B17B714CADD6}"/>
              </a:ext>
            </a:extLst>
          </p:cNvPr>
          <p:cNvSpPr txBox="1"/>
          <p:nvPr/>
        </p:nvSpPr>
        <p:spPr>
          <a:xfrm>
            <a:off x="1101951" y="1270033"/>
            <a:ext cx="5355771" cy="646331"/>
          </a:xfrm>
          <a:prstGeom prst="rect">
            <a:avLst/>
          </a:prstGeom>
          <a:noFill/>
        </p:spPr>
        <p:txBody>
          <a:bodyPr wrap="square" rtlCol="0">
            <a:spAutoFit/>
          </a:bodyPr>
          <a:lstStyle/>
          <a:p>
            <a:pPr algn="ctr"/>
            <a:r>
              <a:rPr lang="fr-FR" sz="3600" dirty="0">
                <a:solidFill>
                  <a:srgbClr val="002060"/>
                </a:solidFill>
              </a:rPr>
              <a:t>L’agence Marketing</a:t>
            </a:r>
          </a:p>
        </p:txBody>
      </p:sp>
      <p:sp>
        <p:nvSpPr>
          <p:cNvPr id="10" name="ZoneTexte 9">
            <a:extLst>
              <a:ext uri="{FF2B5EF4-FFF2-40B4-BE49-F238E27FC236}">
                <a16:creationId xmlns:a16="http://schemas.microsoft.com/office/drawing/2014/main" id="{C845B85C-3115-98AF-B9E0-EEC9EB87ED9D}"/>
              </a:ext>
            </a:extLst>
          </p:cNvPr>
          <p:cNvSpPr txBox="1"/>
          <p:nvPr/>
        </p:nvSpPr>
        <p:spPr>
          <a:xfrm>
            <a:off x="412790" y="1901140"/>
            <a:ext cx="4355153" cy="1723549"/>
          </a:xfrm>
          <a:prstGeom prst="rect">
            <a:avLst/>
          </a:prstGeom>
          <a:noFill/>
        </p:spPr>
        <p:txBody>
          <a:bodyPr wrap="square" rtlCol="0">
            <a:spAutoFit/>
          </a:bodyPr>
          <a:lstStyle/>
          <a:p>
            <a:r>
              <a:rPr lang="fr-FR" dirty="0"/>
              <a:t>	</a:t>
            </a:r>
            <a:r>
              <a:rPr lang="fr-FR" sz="1100" dirty="0"/>
              <a:t>Hashtag est une entreprise qui est spécialisée dans le marketing digital. Elle a été fondée en 2022 et compte désormais 5 collaborateurs situés à Fianarantsoa et Antananarivo, Madagascar. </a:t>
            </a:r>
            <a:br>
              <a:rPr lang="fr-FR" sz="1100" dirty="0"/>
            </a:br>
            <a:r>
              <a:rPr lang="fr-FR" sz="1100" dirty="0"/>
              <a:t>	Comme l’entreprise œuvre dans le numérique, on a opté pour un nom qui est un élément marquant le digital même, d’où </a:t>
            </a:r>
            <a:r>
              <a:rPr lang="fr-FR" sz="1100" b="1" i="1" dirty="0"/>
              <a:t>Hashtag</a:t>
            </a:r>
            <a:r>
              <a:rPr lang="fr-FR" sz="1100" dirty="0"/>
              <a:t>.</a:t>
            </a:r>
            <a:br>
              <a:rPr lang="fr-FR" sz="1100" dirty="0"/>
            </a:br>
            <a:r>
              <a:rPr lang="fr-FR" sz="1100" dirty="0"/>
              <a:t>	Le logo parle de lui-même: un hashtag assez neutre mais pourtant en y regardant de plus près il est possible d’apercevoir l’aspect d’une échelle symbolisant le caractère de toujours vouloir atteindre des objectifs plus élevé voire plus grand.</a:t>
            </a:r>
          </a:p>
        </p:txBody>
      </p:sp>
      <p:sp>
        <p:nvSpPr>
          <p:cNvPr id="11" name="ZoneTexte 10">
            <a:extLst>
              <a:ext uri="{FF2B5EF4-FFF2-40B4-BE49-F238E27FC236}">
                <a16:creationId xmlns:a16="http://schemas.microsoft.com/office/drawing/2014/main" id="{5647865B-9FAC-F978-1911-9FC2913AA63F}"/>
              </a:ext>
            </a:extLst>
          </p:cNvPr>
          <p:cNvSpPr txBox="1"/>
          <p:nvPr/>
        </p:nvSpPr>
        <p:spPr>
          <a:xfrm>
            <a:off x="504812" y="3713530"/>
            <a:ext cx="4136254" cy="2831544"/>
          </a:xfrm>
          <a:prstGeom prst="rect">
            <a:avLst/>
          </a:prstGeom>
          <a:noFill/>
        </p:spPr>
        <p:txBody>
          <a:bodyPr wrap="square" rtlCol="0">
            <a:spAutoFit/>
          </a:bodyPr>
          <a:lstStyle/>
          <a:p>
            <a:pPr algn="ctr"/>
            <a:r>
              <a:rPr lang="fr-FR" sz="2000" dirty="0">
                <a:solidFill>
                  <a:srgbClr val="FFC72C"/>
                </a:solidFill>
              </a:rPr>
              <a:t>Les collaborateurs et responsabilités</a:t>
            </a:r>
            <a:r>
              <a:rPr lang="fr-FR" sz="2000" dirty="0"/>
              <a:t>:</a:t>
            </a:r>
          </a:p>
          <a:p>
            <a:pPr algn="ctr"/>
            <a:endParaRPr lang="fr-FR" dirty="0"/>
          </a:p>
          <a:p>
            <a:pPr marL="285750" indent="-285750">
              <a:buFont typeface="Arial" panose="020B0604020202020204" pitchFamily="34" charset="0"/>
              <a:buChar char="•"/>
            </a:pPr>
            <a:r>
              <a:rPr lang="fr-FR" sz="1400" dirty="0"/>
              <a:t>RAHOLIMALALA </a:t>
            </a:r>
            <a:r>
              <a:rPr lang="fr-FR" sz="1400" dirty="0" err="1"/>
              <a:t>Salohy</a:t>
            </a:r>
            <a:br>
              <a:rPr lang="fr-FR" sz="1400" dirty="0"/>
            </a:br>
            <a:r>
              <a:rPr lang="fr-FR" sz="1400" dirty="0"/>
              <a:t>		</a:t>
            </a:r>
            <a:r>
              <a:rPr lang="fr-FR" sz="1200" dirty="0"/>
              <a:t>Agence Marketing et Audit SEO</a:t>
            </a:r>
          </a:p>
          <a:p>
            <a:pPr marL="285750" indent="-285750">
              <a:buFont typeface="Arial" panose="020B0604020202020204" pitchFamily="34" charset="0"/>
              <a:buChar char="•"/>
            </a:pPr>
            <a:r>
              <a:rPr lang="fr-FR" sz="1400" dirty="0"/>
              <a:t>RAFENOMANJATO </a:t>
            </a:r>
            <a:r>
              <a:rPr lang="fr-FR" sz="1400" dirty="0" err="1"/>
              <a:t>Henintsoa</a:t>
            </a:r>
            <a:br>
              <a:rPr lang="fr-FR" sz="1400" dirty="0"/>
            </a:br>
            <a:r>
              <a:rPr lang="fr-FR" sz="1400" dirty="0"/>
              <a:t>		</a:t>
            </a:r>
            <a:r>
              <a:rPr lang="fr-FR" sz="1200" dirty="0"/>
              <a:t>Le client et son entreprise</a:t>
            </a:r>
          </a:p>
          <a:p>
            <a:pPr marL="285750" indent="-285750">
              <a:buFont typeface="Arial" panose="020B0604020202020204" pitchFamily="34" charset="0"/>
              <a:buChar char="•"/>
            </a:pPr>
            <a:r>
              <a:rPr lang="fr-FR" sz="1400" dirty="0"/>
              <a:t>RANAIVO Hasina</a:t>
            </a:r>
            <a:br>
              <a:rPr lang="fr-FR" sz="1400" dirty="0"/>
            </a:br>
            <a:r>
              <a:rPr lang="fr-FR" sz="1400" dirty="0"/>
              <a:t>		</a:t>
            </a:r>
            <a:r>
              <a:rPr lang="fr-FR" sz="1200" dirty="0"/>
              <a:t>Audit et étude de marché</a:t>
            </a:r>
          </a:p>
          <a:p>
            <a:pPr marL="285750" indent="-285750">
              <a:buFont typeface="Arial" panose="020B0604020202020204" pitchFamily="34" charset="0"/>
              <a:buChar char="•"/>
            </a:pPr>
            <a:r>
              <a:rPr lang="fr-FR" sz="1400" dirty="0"/>
              <a:t>RAJAOMANAMPISOA </a:t>
            </a:r>
            <a:r>
              <a:rPr lang="fr-FR" sz="1400" dirty="0" err="1"/>
              <a:t>Stéphenson</a:t>
            </a:r>
            <a:br>
              <a:rPr lang="fr-FR" sz="1400" dirty="0"/>
            </a:br>
            <a:r>
              <a:rPr lang="fr-FR" sz="1400" dirty="0"/>
              <a:t>		</a:t>
            </a:r>
            <a:r>
              <a:rPr lang="fr-FR" sz="1200" dirty="0"/>
              <a:t>Audit SEA et Rédaction Web</a:t>
            </a:r>
          </a:p>
          <a:p>
            <a:pPr marL="285750" indent="-285750">
              <a:buFont typeface="Arial" panose="020B0604020202020204" pitchFamily="34" charset="0"/>
              <a:buChar char="•"/>
            </a:pPr>
            <a:r>
              <a:rPr lang="fr-FR" sz="1400" dirty="0"/>
              <a:t>HENINTSAMBATRA </a:t>
            </a:r>
            <a:r>
              <a:rPr lang="fr-FR" sz="1400" dirty="0" err="1"/>
              <a:t>Manovosoa</a:t>
            </a:r>
            <a:br>
              <a:rPr lang="fr-FR" sz="1400" dirty="0"/>
            </a:br>
            <a:r>
              <a:rPr lang="fr-FR" sz="1400" dirty="0"/>
              <a:t>		</a:t>
            </a:r>
            <a:r>
              <a:rPr lang="fr-FR" sz="1200" dirty="0"/>
              <a:t>Marketing et Communication Digital</a:t>
            </a:r>
            <a:endParaRPr lang="fr-FR" sz="1400" dirty="0"/>
          </a:p>
        </p:txBody>
      </p:sp>
      <p:sp>
        <p:nvSpPr>
          <p:cNvPr id="12" name="ZoneTexte 11">
            <a:extLst>
              <a:ext uri="{FF2B5EF4-FFF2-40B4-BE49-F238E27FC236}">
                <a16:creationId xmlns:a16="http://schemas.microsoft.com/office/drawing/2014/main" id="{50C3C2E7-B3BE-983D-8F63-01D5D50F0704}"/>
              </a:ext>
            </a:extLst>
          </p:cNvPr>
          <p:cNvSpPr txBox="1"/>
          <p:nvPr/>
        </p:nvSpPr>
        <p:spPr>
          <a:xfrm>
            <a:off x="1352322" y="6745563"/>
            <a:ext cx="4191000" cy="461665"/>
          </a:xfrm>
          <a:prstGeom prst="rect">
            <a:avLst/>
          </a:prstGeom>
          <a:noFill/>
        </p:spPr>
        <p:txBody>
          <a:bodyPr wrap="square" rtlCol="0">
            <a:spAutoFit/>
          </a:bodyPr>
          <a:lstStyle/>
          <a:p>
            <a:pPr algn="ctr"/>
            <a:r>
              <a:rPr lang="fr-FR" sz="2400" dirty="0">
                <a:solidFill>
                  <a:srgbClr val="DA291C"/>
                </a:solidFill>
              </a:rPr>
              <a:t>Organisation des tâches</a:t>
            </a:r>
          </a:p>
        </p:txBody>
      </p:sp>
      <p:sp>
        <p:nvSpPr>
          <p:cNvPr id="13" name="ZoneTexte 12">
            <a:extLst>
              <a:ext uri="{FF2B5EF4-FFF2-40B4-BE49-F238E27FC236}">
                <a16:creationId xmlns:a16="http://schemas.microsoft.com/office/drawing/2014/main" id="{B9932995-3917-EAAD-2BE5-26D26FE2FB80}"/>
              </a:ext>
            </a:extLst>
          </p:cNvPr>
          <p:cNvSpPr txBox="1"/>
          <p:nvPr/>
        </p:nvSpPr>
        <p:spPr>
          <a:xfrm>
            <a:off x="799653" y="7207228"/>
            <a:ext cx="6184612" cy="1200329"/>
          </a:xfrm>
          <a:prstGeom prst="rect">
            <a:avLst/>
          </a:prstGeom>
          <a:noFill/>
        </p:spPr>
        <p:txBody>
          <a:bodyPr wrap="square" rtlCol="0">
            <a:spAutoFit/>
          </a:bodyPr>
          <a:lstStyle/>
          <a:p>
            <a:r>
              <a:rPr lang="fr-FR" sz="1200" u="sng" dirty="0"/>
              <a:t>Semaine 1</a:t>
            </a:r>
            <a:r>
              <a:rPr lang="fr-FR" sz="1200" dirty="0"/>
              <a:t>:</a:t>
            </a:r>
          </a:p>
          <a:p>
            <a:pPr marL="285750" indent="-285750">
              <a:buFont typeface="Arial" panose="020B0604020202020204" pitchFamily="34" charset="0"/>
              <a:buChar char="•"/>
            </a:pPr>
            <a:r>
              <a:rPr lang="fr-FR" sz="1200" dirty="0"/>
              <a:t>Phase de concertation</a:t>
            </a:r>
          </a:p>
          <a:p>
            <a:pPr marL="285750" indent="-285750">
              <a:buFont typeface="Arial" panose="020B0604020202020204" pitchFamily="34" charset="0"/>
              <a:buChar char="•"/>
            </a:pPr>
            <a:r>
              <a:rPr lang="fr-FR" sz="1200" dirty="0"/>
              <a:t>Chacun était en charge de finir les parties qui lui ont été attribuées. </a:t>
            </a:r>
          </a:p>
          <a:p>
            <a:r>
              <a:rPr lang="fr-FR" sz="1200" u="sng" dirty="0"/>
              <a:t>Semaine 2</a:t>
            </a:r>
            <a:r>
              <a:rPr lang="fr-FR" sz="1200" dirty="0"/>
              <a:t>:</a:t>
            </a:r>
          </a:p>
          <a:p>
            <a:pPr marL="285750" indent="-285750">
              <a:buFont typeface="Arial" panose="020B0604020202020204" pitchFamily="34" charset="0"/>
              <a:buChar char="•"/>
            </a:pPr>
            <a:r>
              <a:rPr lang="fr-FR" sz="1200" dirty="0"/>
              <a:t>Révision et correction</a:t>
            </a:r>
          </a:p>
          <a:p>
            <a:pPr marL="285750" indent="-285750">
              <a:buFont typeface="Arial" panose="020B0604020202020204" pitchFamily="34" charset="0"/>
              <a:buChar char="•"/>
            </a:pPr>
            <a:r>
              <a:rPr lang="fr-FR" sz="1200" dirty="0"/>
              <a:t>Mise en page</a:t>
            </a:r>
          </a:p>
        </p:txBody>
      </p:sp>
      <p:sp>
        <p:nvSpPr>
          <p:cNvPr id="14" name="ZoneTexte 13">
            <a:extLst>
              <a:ext uri="{FF2B5EF4-FFF2-40B4-BE49-F238E27FC236}">
                <a16:creationId xmlns:a16="http://schemas.microsoft.com/office/drawing/2014/main" id="{67281FE5-3D44-B486-12EB-9D47508E334F}"/>
              </a:ext>
            </a:extLst>
          </p:cNvPr>
          <p:cNvSpPr txBox="1"/>
          <p:nvPr/>
        </p:nvSpPr>
        <p:spPr>
          <a:xfrm>
            <a:off x="1796459" y="8379873"/>
            <a:ext cx="4191000" cy="461665"/>
          </a:xfrm>
          <a:prstGeom prst="rect">
            <a:avLst/>
          </a:prstGeom>
          <a:noFill/>
        </p:spPr>
        <p:txBody>
          <a:bodyPr wrap="square" rtlCol="0">
            <a:spAutoFit/>
          </a:bodyPr>
          <a:lstStyle/>
          <a:p>
            <a:pPr algn="ctr"/>
            <a:r>
              <a:rPr lang="fr-FR" sz="2400" dirty="0">
                <a:solidFill>
                  <a:srgbClr val="DA291C"/>
                </a:solidFill>
              </a:rPr>
              <a:t>Les outils de communications</a:t>
            </a:r>
          </a:p>
        </p:txBody>
      </p:sp>
      <p:sp>
        <p:nvSpPr>
          <p:cNvPr id="15" name="ZoneTexte 14">
            <a:extLst>
              <a:ext uri="{FF2B5EF4-FFF2-40B4-BE49-F238E27FC236}">
                <a16:creationId xmlns:a16="http://schemas.microsoft.com/office/drawing/2014/main" id="{80CED288-D30F-C379-150D-F568D8B83A5C}"/>
              </a:ext>
            </a:extLst>
          </p:cNvPr>
          <p:cNvSpPr txBox="1"/>
          <p:nvPr/>
        </p:nvSpPr>
        <p:spPr>
          <a:xfrm>
            <a:off x="799653" y="8864431"/>
            <a:ext cx="6184612" cy="646331"/>
          </a:xfrm>
          <a:prstGeom prst="rect">
            <a:avLst/>
          </a:prstGeom>
          <a:noFill/>
        </p:spPr>
        <p:txBody>
          <a:bodyPr wrap="square" rtlCol="0">
            <a:spAutoFit/>
          </a:bodyPr>
          <a:lstStyle/>
          <a:p>
            <a:r>
              <a:rPr lang="fr-FR" sz="1200" dirty="0"/>
              <a:t>Facebook: Pour une messagerie instantanée</a:t>
            </a:r>
          </a:p>
          <a:p>
            <a:r>
              <a:rPr lang="fr-FR" sz="1200" dirty="0"/>
              <a:t>Trello: Pour l’organisation des tâches</a:t>
            </a:r>
          </a:p>
          <a:p>
            <a:r>
              <a:rPr lang="fr-FR" sz="1200" dirty="0"/>
              <a:t>Teams: Pour les briefings occasionnels</a:t>
            </a:r>
          </a:p>
        </p:txBody>
      </p:sp>
    </p:spTree>
    <p:extLst>
      <p:ext uri="{BB962C8B-B14F-4D97-AF65-F5344CB8AC3E}">
        <p14:creationId xmlns:p14="http://schemas.microsoft.com/office/powerpoint/2010/main" val="109759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3" name="ZoneTexte 2">
            <a:extLst>
              <a:ext uri="{FF2B5EF4-FFF2-40B4-BE49-F238E27FC236}">
                <a16:creationId xmlns:a16="http://schemas.microsoft.com/office/drawing/2014/main" id="{CE6DC124-4201-2613-508F-BEAB461DDC97}"/>
              </a:ext>
            </a:extLst>
          </p:cNvPr>
          <p:cNvSpPr txBox="1"/>
          <p:nvPr/>
        </p:nvSpPr>
        <p:spPr>
          <a:xfrm>
            <a:off x="620112" y="844102"/>
            <a:ext cx="6419529" cy="2954655"/>
          </a:xfrm>
          <a:prstGeom prst="rect">
            <a:avLst/>
          </a:prstGeom>
          <a:noFill/>
        </p:spPr>
        <p:txBody>
          <a:bodyPr wrap="square" rtlCol="0">
            <a:spAutoFit/>
          </a:bodyPr>
          <a:lstStyle/>
          <a:p>
            <a:r>
              <a:rPr lang="fr-FR" sz="1200" dirty="0">
                <a:effectLst/>
                <a:ea typeface="Arial" panose="020B0604020202020204" pitchFamily="34" charset="0"/>
              </a:rPr>
              <a:t>Lorsque vous arrivez sur le site de cosmos.mg, c’est la page que vous voyez. Pas de texte à rallonge, leur page d’accueil est centrée sur </a:t>
            </a:r>
            <a:r>
              <a:rPr lang="fr-FR" sz="1200" dirty="0">
                <a:ea typeface="Arial" panose="020B0604020202020204" pitchFamily="34" charset="0"/>
              </a:rPr>
              <a:t>4</a:t>
            </a:r>
            <a:r>
              <a:rPr lang="fr-FR" sz="1200" dirty="0">
                <a:effectLst/>
                <a:ea typeface="Arial" panose="020B0604020202020204" pitchFamily="34" charset="0"/>
              </a:rPr>
              <a:t>points :</a:t>
            </a:r>
          </a:p>
          <a:p>
            <a:r>
              <a:rPr lang="fr-FR" sz="1200" b="0" i="0" u="none" strike="noStrike" dirty="0">
                <a:solidFill>
                  <a:srgbClr val="555555"/>
                </a:solidFill>
                <a:effectLst/>
              </a:rPr>
              <a:t>Sur la première ligne on peut voir les différents menus Accueil A Propos, Service Après-Vente, Trouver un magasin Vente à crédit Contactez-nous pour diriger les clients.</a:t>
            </a:r>
          </a:p>
          <a:p>
            <a:endParaRPr lang="fr-FR" sz="1200" dirty="0">
              <a:solidFill>
                <a:srgbClr val="555555"/>
              </a:solidFill>
              <a:ea typeface="Arial" panose="020B0604020202020204" pitchFamily="34" charset="0"/>
            </a:endParaRPr>
          </a:p>
          <a:p>
            <a:r>
              <a:rPr lang="fr-FR" sz="1200" b="1" i="0" u="none" strike="noStrike" dirty="0">
                <a:solidFill>
                  <a:srgbClr val="555555"/>
                </a:solidFill>
                <a:effectLst/>
              </a:rPr>
              <a:t>2ème étapes :</a:t>
            </a:r>
            <a:endParaRPr lang="fr-FR" sz="1200" dirty="0">
              <a:effectLst/>
              <a:ea typeface="Arial" panose="020B0604020202020204" pitchFamily="34" charset="0"/>
            </a:endParaRPr>
          </a:p>
          <a:p>
            <a:pPr marL="457200" rtl="0">
              <a:spcBef>
                <a:spcPts val="0"/>
              </a:spcBef>
              <a:spcAft>
                <a:spcPts val="0"/>
              </a:spcAft>
            </a:pPr>
            <a:r>
              <a:rPr lang="fr-FR" sz="1200" b="0" i="0" u="none" strike="noStrike" dirty="0">
                <a:solidFill>
                  <a:srgbClr val="555555"/>
                </a:solidFill>
                <a:effectLst/>
              </a:rPr>
              <a:t>-La promotion de leurs nouvelles réalisations avec le «www.cosmos.mg » et les affiches de leur offre différentes marques jusqu'à la limite des stocks…</a:t>
            </a:r>
            <a:endParaRPr lang="fr-FR" sz="1200" b="0" dirty="0">
              <a:effectLst/>
            </a:endParaRPr>
          </a:p>
          <a:p>
            <a:pPr marL="457200" rtl="0">
              <a:spcBef>
                <a:spcPts val="0"/>
              </a:spcBef>
              <a:spcAft>
                <a:spcPts val="0"/>
              </a:spcAft>
            </a:pPr>
            <a:r>
              <a:rPr lang="fr-FR" sz="1200" b="0" i="0" u="none" strike="noStrike" dirty="0">
                <a:solidFill>
                  <a:srgbClr val="555555"/>
                </a:solidFill>
                <a:effectLst/>
              </a:rPr>
              <a:t>Achetez le produit original avec garantie chez Cosmos Madagascar le Spécialiste de la vente de Meubles, Électroménager, Téléphonie, Audiovisuel et Fitness. </a:t>
            </a:r>
            <a:endParaRPr lang="fr-FR" sz="1200" b="0" dirty="0">
              <a:effectLst/>
            </a:endParaRPr>
          </a:p>
          <a:p>
            <a:pPr marL="457200" rtl="0">
              <a:spcBef>
                <a:spcPts val="0"/>
              </a:spcBef>
              <a:spcAft>
                <a:spcPts val="0"/>
              </a:spcAft>
            </a:pPr>
            <a:br>
              <a:rPr lang="fr-FR" sz="1200" b="0" dirty="0">
                <a:effectLst/>
              </a:rPr>
            </a:br>
            <a:r>
              <a:rPr lang="fr-FR" sz="1200" b="0" i="0" u="none" strike="noStrike" dirty="0">
                <a:solidFill>
                  <a:srgbClr val="555555"/>
                </a:solidFill>
                <a:effectLst/>
              </a:rPr>
              <a:t>-La promesse de flexibilité : les contenus sont consultables depuis n’importe quel appareil et leur offre est réduite sur -30% et -50% .</a:t>
            </a:r>
            <a:endParaRPr lang="fr-FR" sz="1200" b="0" dirty="0">
              <a:effectLst/>
            </a:endParaRPr>
          </a:p>
          <a:p>
            <a:pPr marL="457200" rtl="0">
              <a:spcBef>
                <a:spcPts val="0"/>
              </a:spcBef>
              <a:spcAft>
                <a:spcPts val="0"/>
              </a:spcAft>
            </a:pPr>
            <a:r>
              <a:rPr lang="fr-FR" sz="1200" b="0" i="0" u="none" strike="noStrike" dirty="0">
                <a:solidFill>
                  <a:srgbClr val="555555"/>
                </a:solidFill>
                <a:effectLst/>
              </a:rPr>
              <a:t>-Outil de communication sur le client newsletter/emailing et de liste déroulantes sur le différent type des produits</a:t>
            </a:r>
            <a:r>
              <a:rPr lang="fr-FR" sz="1800" b="0" i="0" u="none" strike="noStrike" dirty="0">
                <a:solidFill>
                  <a:srgbClr val="555555"/>
                </a:solidFill>
                <a:effectLst/>
                <a:latin typeface="Arial" panose="020B0604020202020204" pitchFamily="34" charset="0"/>
              </a:rPr>
              <a:t>;</a:t>
            </a:r>
          </a:p>
        </p:txBody>
      </p:sp>
      <p:pic>
        <p:nvPicPr>
          <p:cNvPr id="13" name="Image 12">
            <a:extLst>
              <a:ext uri="{FF2B5EF4-FFF2-40B4-BE49-F238E27FC236}">
                <a16:creationId xmlns:a16="http://schemas.microsoft.com/office/drawing/2014/main" id="{E5C2AC3D-B88C-D5CB-73B6-CF80636851D9}"/>
              </a:ext>
            </a:extLst>
          </p:cNvPr>
          <p:cNvPicPr>
            <a:picLocks noChangeAspect="1"/>
          </p:cNvPicPr>
          <p:nvPr/>
        </p:nvPicPr>
        <p:blipFill>
          <a:blip r:embed="rId3"/>
          <a:stretch>
            <a:fillRect/>
          </a:stretch>
        </p:blipFill>
        <p:spPr>
          <a:xfrm>
            <a:off x="908447" y="3831280"/>
            <a:ext cx="5742780" cy="2916847"/>
          </a:xfrm>
          <a:prstGeom prst="rect">
            <a:avLst/>
          </a:prstGeom>
        </p:spPr>
      </p:pic>
      <p:sp>
        <p:nvSpPr>
          <p:cNvPr id="14" name="ZoneTexte 13">
            <a:extLst>
              <a:ext uri="{FF2B5EF4-FFF2-40B4-BE49-F238E27FC236}">
                <a16:creationId xmlns:a16="http://schemas.microsoft.com/office/drawing/2014/main" id="{EBB8422C-A3CE-3585-A5BA-413D745C4FDD}"/>
              </a:ext>
            </a:extLst>
          </p:cNvPr>
          <p:cNvSpPr txBox="1"/>
          <p:nvPr/>
        </p:nvSpPr>
        <p:spPr>
          <a:xfrm>
            <a:off x="426170" y="6879367"/>
            <a:ext cx="6987471" cy="2677656"/>
          </a:xfrm>
          <a:prstGeom prst="rect">
            <a:avLst/>
          </a:prstGeom>
          <a:noFill/>
        </p:spPr>
        <p:txBody>
          <a:bodyPr wrap="square" rtlCol="0">
            <a:spAutoFit/>
          </a:bodyPr>
          <a:lstStyle/>
          <a:p>
            <a:pPr rtl="0">
              <a:spcBef>
                <a:spcPts val="0"/>
              </a:spcBef>
              <a:spcAft>
                <a:spcPts val="0"/>
              </a:spcAft>
            </a:pPr>
            <a:r>
              <a:rPr lang="fr-FR" sz="1200" b="1" i="0" u="none" strike="noStrike" dirty="0">
                <a:solidFill>
                  <a:srgbClr val="555555"/>
                </a:solidFill>
                <a:effectLst/>
              </a:rPr>
              <a:t>3ème étapes :</a:t>
            </a:r>
            <a:endParaRPr lang="fr-FR" sz="1200" b="0" dirty="0">
              <a:effectLst/>
            </a:endParaRPr>
          </a:p>
          <a:p>
            <a:pPr marL="457200" rtl="0" fontAlgn="base">
              <a:spcBef>
                <a:spcPts val="0"/>
              </a:spcBef>
              <a:spcAft>
                <a:spcPts val="0"/>
              </a:spcAft>
              <a:buFont typeface="Arial" panose="020B0604020202020204" pitchFamily="34" charset="0"/>
              <a:buChar char="•"/>
            </a:pPr>
            <a:r>
              <a:rPr lang="fr-FR" sz="1200" b="0" i="0" u="none" strike="noStrike" dirty="0">
                <a:solidFill>
                  <a:srgbClr val="555555"/>
                </a:solidFill>
                <a:effectLst/>
              </a:rPr>
              <a:t>Le Call To Action propose une période: </a:t>
            </a:r>
          </a:p>
          <a:p>
            <a:pPr marL="457200" rtl="0">
              <a:spcBef>
                <a:spcPts val="0"/>
              </a:spcBef>
              <a:spcAft>
                <a:spcPts val="0"/>
              </a:spcAft>
            </a:pPr>
            <a:r>
              <a:rPr lang="fr-FR" sz="1200" b="0" i="0" u="none" strike="noStrike" dirty="0">
                <a:solidFill>
                  <a:srgbClr val="555555"/>
                </a:solidFill>
                <a:effectLst/>
              </a:rPr>
              <a:t>Services gratuits et payants</a:t>
            </a:r>
            <a:endParaRPr lang="fr-FR" sz="1200" b="0" dirty="0">
              <a:effectLst/>
            </a:endParaRPr>
          </a:p>
          <a:p>
            <a:pPr marL="457200" rtl="0">
              <a:spcBef>
                <a:spcPts val="0"/>
              </a:spcBef>
              <a:spcAft>
                <a:spcPts val="0"/>
              </a:spcAft>
            </a:pPr>
            <a:r>
              <a:rPr lang="fr-FR" sz="1200" b="0" i="0" u="none" strike="noStrike" dirty="0">
                <a:solidFill>
                  <a:srgbClr val="555555"/>
                </a:solidFill>
                <a:effectLst/>
              </a:rPr>
              <a:t>Nous veillons à ce que le produit reçu par nos clients soit de qualité, ainsi nous installons et nous montons gratuitement les meubles à votre domicile. Vous trouverez ci-dessous les services gratuits et en extra que nous proposons.</a:t>
            </a:r>
            <a:endParaRPr lang="fr-FR" sz="1200" b="0" dirty="0">
              <a:effectLst/>
            </a:endParaRPr>
          </a:p>
          <a:p>
            <a:pPr marL="457200" rtl="0" fontAlgn="base">
              <a:spcBef>
                <a:spcPts val="0"/>
              </a:spcBef>
              <a:spcAft>
                <a:spcPts val="0"/>
              </a:spcAft>
              <a:buFont typeface="Arial" panose="020B0604020202020204" pitchFamily="34" charset="0"/>
              <a:buChar char="•"/>
            </a:pPr>
            <a:br>
              <a:rPr lang="fr-FR" sz="1200" b="0" dirty="0">
                <a:effectLst/>
              </a:rPr>
            </a:br>
            <a:r>
              <a:rPr lang="fr-FR" sz="1200" b="0" i="0" u="none" strike="noStrike" dirty="0">
                <a:solidFill>
                  <a:srgbClr val="555555"/>
                </a:solidFill>
                <a:effectLst/>
              </a:rPr>
              <a:t>Les services payants :</a:t>
            </a:r>
          </a:p>
          <a:p>
            <a:pPr marL="457200" rtl="0">
              <a:spcBef>
                <a:spcPts val="0"/>
              </a:spcBef>
              <a:spcAft>
                <a:spcPts val="0"/>
              </a:spcAft>
            </a:pPr>
            <a:r>
              <a:rPr lang="fr-FR" sz="1200" b="0" i="0" u="none" strike="noStrike" dirty="0">
                <a:solidFill>
                  <a:srgbClr val="555555"/>
                </a:solidFill>
                <a:effectLst/>
              </a:rPr>
              <a:t>Pour plus de détails, vous pouvez prendre contact avec notre Service Après-Vente sur ces numéros : 020 22 234 10 / +261 34 11 153 88 ou sur le mail du service clientèle : </a:t>
            </a:r>
            <a:r>
              <a:rPr lang="fr-FR" sz="1200" b="0" i="0" u="sng" strike="noStrike" dirty="0">
                <a:solidFill>
                  <a:srgbClr val="1155CC"/>
                </a:solidFill>
                <a:effectLst/>
                <a:hlinkClick r:id="rId4"/>
              </a:rPr>
              <a:t>service.client@cosmos.mg</a:t>
            </a:r>
            <a:endParaRPr lang="fr-FR" sz="1200" b="0" dirty="0">
              <a:effectLst/>
            </a:endParaRPr>
          </a:p>
          <a:p>
            <a:pPr marL="457200" rtl="0">
              <a:spcBef>
                <a:spcPts val="0"/>
              </a:spcBef>
              <a:spcAft>
                <a:spcPts val="0"/>
              </a:spcAft>
            </a:pPr>
            <a:br>
              <a:rPr lang="fr-FR" sz="1200" b="0" dirty="0">
                <a:effectLst/>
              </a:rPr>
            </a:br>
            <a:r>
              <a:rPr lang="fr-FR" sz="1200" b="1" i="0" u="none" strike="noStrike" dirty="0">
                <a:solidFill>
                  <a:srgbClr val="555555"/>
                </a:solidFill>
                <a:effectLst/>
              </a:rPr>
              <a:t>Mode de paiement est fiable la plus simple et rapide ;</a:t>
            </a:r>
            <a:endParaRPr lang="fr-FR" sz="1200" b="0" dirty="0">
              <a:effectLst/>
            </a:endParaRPr>
          </a:p>
          <a:p>
            <a:br>
              <a:rPr lang="fr-FR" sz="1200" dirty="0"/>
            </a:br>
            <a:endParaRPr lang="fr-FR" sz="1200" dirty="0"/>
          </a:p>
        </p:txBody>
      </p:sp>
    </p:spTree>
    <p:extLst>
      <p:ext uri="{BB962C8B-B14F-4D97-AF65-F5344CB8AC3E}">
        <p14:creationId xmlns:p14="http://schemas.microsoft.com/office/powerpoint/2010/main" val="76191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3" name="Image 2">
            <a:extLst>
              <a:ext uri="{FF2B5EF4-FFF2-40B4-BE49-F238E27FC236}">
                <a16:creationId xmlns:a16="http://schemas.microsoft.com/office/drawing/2014/main" id="{CA984884-B431-7EF4-1A99-06982383F273}"/>
              </a:ext>
            </a:extLst>
          </p:cNvPr>
          <p:cNvPicPr>
            <a:picLocks noChangeAspect="1"/>
          </p:cNvPicPr>
          <p:nvPr/>
        </p:nvPicPr>
        <p:blipFill>
          <a:blip r:embed="rId3"/>
          <a:stretch>
            <a:fillRect/>
          </a:stretch>
        </p:blipFill>
        <p:spPr>
          <a:xfrm>
            <a:off x="933895" y="192688"/>
            <a:ext cx="5991547" cy="2237996"/>
          </a:xfrm>
          <a:prstGeom prst="rect">
            <a:avLst/>
          </a:prstGeom>
        </p:spPr>
      </p:pic>
      <p:sp>
        <p:nvSpPr>
          <p:cNvPr id="14" name="ZoneTexte 13">
            <a:extLst>
              <a:ext uri="{FF2B5EF4-FFF2-40B4-BE49-F238E27FC236}">
                <a16:creationId xmlns:a16="http://schemas.microsoft.com/office/drawing/2014/main" id="{5C4D83CA-4A97-1F60-D90E-FF6FB4CF0C11}"/>
              </a:ext>
            </a:extLst>
          </p:cNvPr>
          <p:cNvSpPr txBox="1"/>
          <p:nvPr/>
        </p:nvSpPr>
        <p:spPr>
          <a:xfrm>
            <a:off x="923740" y="2816358"/>
            <a:ext cx="6206334" cy="276999"/>
          </a:xfrm>
          <a:prstGeom prst="rect">
            <a:avLst/>
          </a:prstGeom>
          <a:noFill/>
        </p:spPr>
        <p:txBody>
          <a:bodyPr wrap="square" rtlCol="0">
            <a:spAutoFit/>
          </a:bodyPr>
          <a:lstStyle/>
          <a:p>
            <a:r>
              <a:rPr lang="fr-FR" sz="1200" b="1" i="0" u="none" strike="noStrike" dirty="0">
                <a:solidFill>
                  <a:srgbClr val="555555"/>
                </a:solidFill>
                <a:effectLst/>
              </a:rPr>
              <a:t>4ème étapes : La vente à crédit Cosmos par </a:t>
            </a:r>
            <a:r>
              <a:rPr lang="fr-FR" sz="1200" b="1" i="0" u="none" strike="noStrike" dirty="0" err="1">
                <a:solidFill>
                  <a:srgbClr val="555555"/>
                </a:solidFill>
                <a:effectLst/>
              </a:rPr>
              <a:t>Mirindra</a:t>
            </a:r>
            <a:r>
              <a:rPr lang="fr-FR" sz="1200" b="1" i="0" u="none" strike="noStrike" dirty="0">
                <a:solidFill>
                  <a:srgbClr val="555555"/>
                </a:solidFill>
                <a:effectLst/>
              </a:rPr>
              <a:t>, livraison</a:t>
            </a:r>
            <a:endParaRPr lang="fr-FR" sz="1200" dirty="0"/>
          </a:p>
        </p:txBody>
      </p:sp>
      <p:pic>
        <p:nvPicPr>
          <p:cNvPr id="16" name="Image 15">
            <a:extLst>
              <a:ext uri="{FF2B5EF4-FFF2-40B4-BE49-F238E27FC236}">
                <a16:creationId xmlns:a16="http://schemas.microsoft.com/office/drawing/2014/main" id="{D1A2629F-2FDD-BAEA-E388-2A24E962A68F}"/>
              </a:ext>
            </a:extLst>
          </p:cNvPr>
          <p:cNvPicPr>
            <a:picLocks noChangeAspect="1"/>
          </p:cNvPicPr>
          <p:nvPr/>
        </p:nvPicPr>
        <p:blipFill>
          <a:blip r:embed="rId4"/>
          <a:stretch>
            <a:fillRect/>
          </a:stretch>
        </p:blipFill>
        <p:spPr>
          <a:xfrm>
            <a:off x="581976" y="3283439"/>
            <a:ext cx="6763584" cy="3631448"/>
          </a:xfrm>
          <a:prstGeom prst="rect">
            <a:avLst/>
          </a:prstGeom>
        </p:spPr>
      </p:pic>
      <p:sp>
        <p:nvSpPr>
          <p:cNvPr id="20" name="ZoneTexte 19">
            <a:extLst>
              <a:ext uri="{FF2B5EF4-FFF2-40B4-BE49-F238E27FC236}">
                <a16:creationId xmlns:a16="http://schemas.microsoft.com/office/drawing/2014/main" id="{24814067-098D-9F83-C9AE-0939AEE2BAFB}"/>
              </a:ext>
            </a:extLst>
          </p:cNvPr>
          <p:cNvSpPr txBox="1"/>
          <p:nvPr/>
        </p:nvSpPr>
        <p:spPr>
          <a:xfrm>
            <a:off x="860435" y="7366180"/>
            <a:ext cx="6065007" cy="1754326"/>
          </a:xfrm>
          <a:prstGeom prst="rect">
            <a:avLst/>
          </a:prstGeom>
          <a:noFill/>
        </p:spPr>
        <p:txBody>
          <a:bodyPr wrap="square" rtlCol="0">
            <a:spAutoFit/>
          </a:bodyPr>
          <a:lstStyle/>
          <a:p>
            <a:pPr rtl="0" fontAlgn="base">
              <a:spcBef>
                <a:spcPts val="0"/>
              </a:spcBef>
              <a:spcAft>
                <a:spcPts val="0"/>
              </a:spcAft>
              <a:buFont typeface="+mj-lt"/>
              <a:buAutoNum type="arabicPeriod"/>
            </a:pPr>
            <a:r>
              <a:rPr lang="fr-FR" sz="1200" b="1" i="0" u="none" strike="noStrike" dirty="0">
                <a:solidFill>
                  <a:srgbClr val="555555"/>
                </a:solidFill>
                <a:effectLst/>
              </a:rPr>
              <a:t> </a:t>
            </a:r>
            <a:r>
              <a:rPr lang="fr-FR" sz="1200" b="1" i="0" u="none" strike="noStrike" dirty="0">
                <a:effectLst/>
                <a:hlinkClick r:id="rId5">
                  <a:extLst>
                    <a:ext uri="{A12FA001-AC4F-418D-AE19-62706E023703}">
                      <ahyp:hlinkClr xmlns:ahyp="http://schemas.microsoft.com/office/drawing/2018/hyperlinkcolor" val="tx"/>
                    </a:ext>
                  </a:extLst>
                </a:hlinkClick>
              </a:rPr>
              <a:t>Service après-vente</a:t>
            </a:r>
            <a:endParaRPr lang="fr-FR" sz="1200" b="1" i="0" u="none" strike="noStrike" dirty="0">
              <a:effectLst/>
            </a:endParaRPr>
          </a:p>
          <a:p>
            <a:pPr marL="457200" rtl="0">
              <a:spcBef>
                <a:spcPts val="0"/>
              </a:spcBef>
              <a:spcAft>
                <a:spcPts val="0"/>
              </a:spcAft>
            </a:pPr>
            <a:br>
              <a:rPr lang="fr-FR" sz="1200" b="0" dirty="0">
                <a:effectLst/>
              </a:rPr>
            </a:br>
            <a:r>
              <a:rPr lang="fr-FR" sz="1200" b="0" i="0" u="none" strike="noStrike" dirty="0">
                <a:solidFill>
                  <a:srgbClr val="222222"/>
                </a:solidFill>
                <a:effectLst/>
              </a:rPr>
              <a:t>Veuillez contacter le service après-vente sur sav@uditec.mu ou au 020 22 234 10 / +261 34 11 153 88.</a:t>
            </a:r>
            <a:endParaRPr lang="fr-FR" sz="1200" b="0" dirty="0">
              <a:effectLst/>
            </a:endParaRPr>
          </a:p>
          <a:p>
            <a:pPr marL="457200" rtl="0">
              <a:spcBef>
                <a:spcPts val="0"/>
              </a:spcBef>
              <a:spcAft>
                <a:spcPts val="0"/>
              </a:spcAft>
            </a:pPr>
            <a:r>
              <a:rPr lang="fr-FR" sz="1200" b="0" i="0" u="none" strike="noStrike" dirty="0">
                <a:solidFill>
                  <a:srgbClr val="222222"/>
                </a:solidFill>
                <a:effectLst/>
              </a:rPr>
              <a:t>En cas de défaillance ou dysfonctionnement de votre appareil durant la garantie, les services techniques et les services clients seront là pour vous aider et résoudre dans les plus brefs délais votre problème.</a:t>
            </a:r>
            <a:endParaRPr lang="fr-FR" sz="1200" b="0" dirty="0">
              <a:effectLst/>
            </a:endParaRPr>
          </a:p>
          <a:p>
            <a:br>
              <a:rPr lang="fr-FR" sz="1200" dirty="0"/>
            </a:br>
            <a:endParaRPr lang="fr-FR" sz="1200" dirty="0"/>
          </a:p>
        </p:txBody>
      </p:sp>
    </p:spTree>
    <p:extLst>
      <p:ext uri="{BB962C8B-B14F-4D97-AF65-F5344CB8AC3E}">
        <p14:creationId xmlns:p14="http://schemas.microsoft.com/office/powerpoint/2010/main" val="3903613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22F77123-337C-AE3E-A8C9-BB2098D85EE6}"/>
              </a:ext>
            </a:extLst>
          </p:cNvPr>
          <p:cNvSpPr txBox="1"/>
          <p:nvPr/>
        </p:nvSpPr>
        <p:spPr>
          <a:xfrm>
            <a:off x="719108" y="1296364"/>
            <a:ext cx="6190978" cy="5888792"/>
          </a:xfrm>
          <a:prstGeom prst="rect">
            <a:avLst/>
          </a:prstGeom>
          <a:noFill/>
        </p:spPr>
        <p:txBody>
          <a:bodyPr wrap="square" rtlCol="0">
            <a:spAutoFit/>
          </a:bodyPr>
          <a:lstStyle/>
          <a:p>
            <a:pPr marL="457200" rtl="0">
              <a:spcBef>
                <a:spcPts val="1600"/>
              </a:spcBef>
              <a:spcAft>
                <a:spcPts val="400"/>
              </a:spcAft>
            </a:pPr>
            <a:r>
              <a:rPr lang="fr-FR" sz="1200" b="0" i="0" u="none" strike="noStrike" dirty="0">
                <a:solidFill>
                  <a:srgbClr val="434343"/>
                </a:solidFill>
                <a:effectLst/>
              </a:rPr>
              <a:t>6. les actions mises en place selon le tunnel de conversion de l’inbound</a:t>
            </a:r>
            <a:endParaRPr lang="fr-FR" sz="1200" b="1" dirty="0">
              <a:effectLst/>
            </a:endParaRPr>
          </a:p>
          <a:p>
            <a:pPr marL="457200" rtl="0">
              <a:spcBef>
                <a:spcPts val="1600"/>
              </a:spcBef>
              <a:spcAft>
                <a:spcPts val="400"/>
              </a:spcAft>
            </a:pPr>
            <a:r>
              <a:rPr lang="fr-FR" sz="1200" b="0" i="0" u="none" strike="noStrike" dirty="0">
                <a:solidFill>
                  <a:srgbClr val="434343"/>
                </a:solidFill>
                <a:effectLst/>
              </a:rPr>
              <a:t>Marketing afin de promouvoir l’activité de votre client.</a:t>
            </a:r>
            <a:endParaRPr lang="fr-FR" sz="1200" b="1" dirty="0">
              <a:effectLst/>
            </a:endParaRPr>
          </a:p>
          <a:p>
            <a:pPr marL="457200" rtl="0">
              <a:spcBef>
                <a:spcPts val="1600"/>
              </a:spcBef>
              <a:spcAft>
                <a:spcPts val="400"/>
              </a:spcAft>
            </a:pPr>
            <a:r>
              <a:rPr lang="fr-FR" sz="1200" b="0" i="0" u="none" strike="noStrike" dirty="0">
                <a:solidFill>
                  <a:srgbClr val="434343"/>
                </a:solidFill>
                <a:effectLst/>
              </a:rPr>
              <a:t>Pour chaque action, déterminez l'objectif SMART.</a:t>
            </a:r>
            <a:endParaRPr lang="fr-FR" sz="1200" b="1" dirty="0">
              <a:effectLst/>
            </a:endParaRPr>
          </a:p>
          <a:p>
            <a:pPr marL="457200" rtl="0">
              <a:spcBef>
                <a:spcPts val="1600"/>
              </a:spcBef>
              <a:spcAft>
                <a:spcPts val="400"/>
              </a:spcAft>
            </a:pPr>
            <a:br>
              <a:rPr lang="fr-FR" sz="1200" b="0" dirty="0">
                <a:effectLst/>
              </a:rPr>
            </a:br>
            <a:r>
              <a:rPr lang="fr-FR" sz="1200" b="0" i="0" u="none" strike="noStrike" dirty="0">
                <a:solidFill>
                  <a:srgbClr val="434343"/>
                </a:solidFill>
                <a:effectLst/>
              </a:rPr>
              <a:t>7. les KPI que vous prendrez en compte dans votre stratégie à chaque niveau du tunnel de conversion d’inbound Marketing.</a:t>
            </a:r>
            <a:endParaRPr lang="fr-FR" sz="1200" b="1" dirty="0">
              <a:effectLst/>
            </a:endParaRPr>
          </a:p>
          <a:p>
            <a:pPr marL="457200" rtl="0">
              <a:spcBef>
                <a:spcPts val="1600"/>
              </a:spcBef>
              <a:spcAft>
                <a:spcPts val="400"/>
              </a:spcAft>
            </a:pPr>
            <a:br>
              <a:rPr lang="fr-FR" sz="1200" b="0" dirty="0">
                <a:effectLst/>
              </a:rPr>
            </a:br>
            <a:br>
              <a:rPr lang="fr-FR" sz="1200" b="0" dirty="0">
                <a:effectLst/>
              </a:rPr>
            </a:br>
            <a:r>
              <a:rPr lang="fr-FR" sz="1200" b="0" i="0" u="none" strike="noStrike" dirty="0">
                <a:solidFill>
                  <a:srgbClr val="434343"/>
                </a:solidFill>
                <a:effectLst/>
              </a:rPr>
              <a:t>8. Construire un calendrier éditorial sur 2 mois</a:t>
            </a:r>
            <a:endParaRPr lang="fr-FR" sz="1200" b="1" dirty="0">
              <a:effectLst/>
            </a:endParaRPr>
          </a:p>
          <a:p>
            <a:pPr marL="457200" rtl="0">
              <a:spcBef>
                <a:spcPts val="1600"/>
              </a:spcBef>
              <a:spcAft>
                <a:spcPts val="400"/>
              </a:spcAft>
            </a:pPr>
            <a:br>
              <a:rPr lang="fr-FR" sz="1200" b="0" dirty="0">
                <a:effectLst/>
              </a:rPr>
            </a:br>
            <a:br>
              <a:rPr lang="fr-FR" sz="1200" b="0" dirty="0">
                <a:effectLst/>
              </a:rPr>
            </a:br>
            <a:r>
              <a:rPr lang="fr-FR" sz="1200" b="0" i="0" u="none" strike="noStrike" dirty="0">
                <a:solidFill>
                  <a:srgbClr val="434343"/>
                </a:solidFill>
                <a:effectLst/>
              </a:rPr>
              <a:t>9. Créez différents types de contenus que vous avez proposés à votre client (vidéo,</a:t>
            </a:r>
            <a:endParaRPr lang="fr-FR" sz="1200" b="1" dirty="0">
              <a:effectLst/>
            </a:endParaRPr>
          </a:p>
          <a:p>
            <a:pPr marL="457200" rtl="0">
              <a:spcBef>
                <a:spcPts val="1600"/>
              </a:spcBef>
              <a:spcAft>
                <a:spcPts val="400"/>
              </a:spcAft>
            </a:pPr>
            <a:r>
              <a:rPr lang="fr-FR" sz="1200" b="0" i="0" u="none" strike="noStrike" dirty="0">
                <a:solidFill>
                  <a:srgbClr val="434343"/>
                </a:solidFill>
                <a:effectLst/>
              </a:rPr>
              <a:t>newsletter, </a:t>
            </a:r>
            <a:r>
              <a:rPr lang="fr-FR" sz="1200" b="0" i="0" u="none" strike="noStrike" dirty="0" err="1">
                <a:solidFill>
                  <a:srgbClr val="434343"/>
                </a:solidFill>
                <a:effectLst/>
              </a:rPr>
              <a:t>posts</a:t>
            </a:r>
            <a:r>
              <a:rPr lang="fr-FR" sz="1200" b="0" i="0" u="none" strike="noStrike" dirty="0">
                <a:solidFill>
                  <a:srgbClr val="434343"/>
                </a:solidFill>
                <a:effectLst/>
              </a:rPr>
              <a:t>, stories, articles, etc.).</a:t>
            </a:r>
            <a:endParaRPr lang="fr-FR" sz="1200" b="1" dirty="0">
              <a:effectLst/>
            </a:endParaRPr>
          </a:p>
          <a:p>
            <a:pPr marL="457200" rtl="0">
              <a:spcBef>
                <a:spcPts val="1600"/>
              </a:spcBef>
              <a:spcAft>
                <a:spcPts val="400"/>
              </a:spcAft>
            </a:pPr>
            <a:br>
              <a:rPr lang="fr-FR" sz="1200" b="0" dirty="0">
                <a:effectLst/>
              </a:rPr>
            </a:br>
            <a:br>
              <a:rPr lang="fr-FR" sz="1200" b="0" dirty="0">
                <a:effectLst/>
              </a:rPr>
            </a:br>
            <a:r>
              <a:rPr lang="fr-FR" sz="1200" b="0" i="0" u="none" strike="noStrike" dirty="0">
                <a:solidFill>
                  <a:srgbClr val="434343"/>
                </a:solidFill>
                <a:effectLst/>
              </a:rPr>
              <a:t>10. À combien évaluez-vous le budget de votre stratégie de marketing / communication</a:t>
            </a:r>
            <a:endParaRPr lang="fr-FR" sz="1200" b="1" dirty="0">
              <a:effectLst/>
            </a:endParaRPr>
          </a:p>
          <a:p>
            <a:pPr marL="457200" rtl="0">
              <a:spcBef>
                <a:spcPts val="1600"/>
              </a:spcBef>
              <a:spcAft>
                <a:spcPts val="400"/>
              </a:spcAft>
            </a:pPr>
            <a:r>
              <a:rPr lang="fr-FR" sz="1200" b="0" i="0" u="none" strike="noStrike" dirty="0">
                <a:solidFill>
                  <a:srgbClr val="434343"/>
                </a:solidFill>
                <a:effectLst/>
              </a:rPr>
              <a:t>digitale ?</a:t>
            </a:r>
            <a:endParaRPr lang="fr-FR" sz="1200" b="1" dirty="0">
              <a:effectLst/>
            </a:endParaRPr>
          </a:p>
          <a:p>
            <a:br>
              <a:rPr lang="fr-FR" sz="1200" b="0" dirty="0">
                <a:effectLst/>
              </a:rPr>
            </a:br>
            <a:br>
              <a:rPr lang="fr-FR" sz="1200" b="0" dirty="0">
                <a:effectLst/>
              </a:rPr>
            </a:br>
            <a:endParaRPr lang="fr-FR" sz="1200" dirty="0"/>
          </a:p>
        </p:txBody>
      </p:sp>
    </p:spTree>
    <p:extLst>
      <p:ext uri="{BB962C8B-B14F-4D97-AF65-F5344CB8AC3E}">
        <p14:creationId xmlns:p14="http://schemas.microsoft.com/office/powerpoint/2010/main" val="2766610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86C65C28-33B7-1793-53EF-DC295E832D7F}"/>
              </a:ext>
            </a:extLst>
          </p:cNvPr>
          <p:cNvGrpSpPr/>
          <p:nvPr/>
        </p:nvGrpSpPr>
        <p:grpSpPr>
          <a:xfrm>
            <a:off x="5772101" y="-1623322"/>
            <a:ext cx="2655618" cy="2332058"/>
            <a:chOff x="5772101" y="-1623322"/>
            <a:chExt cx="2655618" cy="2332058"/>
          </a:xfrm>
        </p:grpSpPr>
        <p:sp>
          <p:nvSpPr>
            <p:cNvPr id="13" name="Arc plein 12">
              <a:extLst>
                <a:ext uri="{FF2B5EF4-FFF2-40B4-BE49-F238E27FC236}">
                  <a16:creationId xmlns:a16="http://schemas.microsoft.com/office/drawing/2014/main" id="{ABFB7197-DD2A-1BE0-2EA8-D1749006562B}"/>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423F7B45-58B2-300A-4A0B-B48D420F9916}"/>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15" name="Groupe 14">
            <a:extLst>
              <a:ext uri="{FF2B5EF4-FFF2-40B4-BE49-F238E27FC236}">
                <a16:creationId xmlns:a16="http://schemas.microsoft.com/office/drawing/2014/main" id="{FDBC03B2-6D61-63E1-DFCC-4FC251D5DF38}"/>
              </a:ext>
            </a:extLst>
          </p:cNvPr>
          <p:cNvGrpSpPr/>
          <p:nvPr/>
        </p:nvGrpSpPr>
        <p:grpSpPr>
          <a:xfrm>
            <a:off x="-504813" y="9547938"/>
            <a:ext cx="1133068" cy="1128032"/>
            <a:chOff x="-504813" y="9547938"/>
            <a:chExt cx="1133068" cy="1128032"/>
          </a:xfrm>
        </p:grpSpPr>
        <p:sp>
          <p:nvSpPr>
            <p:cNvPr id="16" name="Arc plein 15">
              <a:extLst>
                <a:ext uri="{FF2B5EF4-FFF2-40B4-BE49-F238E27FC236}">
                  <a16:creationId xmlns:a16="http://schemas.microsoft.com/office/drawing/2014/main" id="{B1553295-DA93-5C2C-1784-A3C46D44E0F1}"/>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Arc plein 16">
              <a:extLst>
                <a:ext uri="{FF2B5EF4-FFF2-40B4-BE49-F238E27FC236}">
                  <a16:creationId xmlns:a16="http://schemas.microsoft.com/office/drawing/2014/main" id="{527CF922-A198-0F5C-696A-2E0CFE1BD964}"/>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8" name="Image 17">
            <a:extLst>
              <a:ext uri="{FF2B5EF4-FFF2-40B4-BE49-F238E27FC236}">
                <a16:creationId xmlns:a16="http://schemas.microsoft.com/office/drawing/2014/main" id="{35DEC65D-AEB3-3EB9-C6B8-756850532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3" name="ZoneTexte 2">
            <a:extLst>
              <a:ext uri="{FF2B5EF4-FFF2-40B4-BE49-F238E27FC236}">
                <a16:creationId xmlns:a16="http://schemas.microsoft.com/office/drawing/2014/main" id="{3CF99389-32FE-6D44-94E7-A3A3F3BB827C}"/>
              </a:ext>
            </a:extLst>
          </p:cNvPr>
          <p:cNvSpPr txBox="1"/>
          <p:nvPr/>
        </p:nvSpPr>
        <p:spPr>
          <a:xfrm>
            <a:off x="1045029" y="710667"/>
            <a:ext cx="5042262" cy="1200329"/>
          </a:xfrm>
          <a:prstGeom prst="rect">
            <a:avLst/>
          </a:prstGeom>
          <a:noFill/>
        </p:spPr>
        <p:txBody>
          <a:bodyPr wrap="square" rtlCol="0">
            <a:spAutoFit/>
          </a:bodyPr>
          <a:lstStyle/>
          <a:p>
            <a:pPr algn="ctr"/>
            <a:r>
              <a:rPr lang="fr-FR" sz="3600" dirty="0"/>
              <a:t>Audit SEO</a:t>
            </a:r>
          </a:p>
          <a:p>
            <a:endParaRPr lang="fr-FR" dirty="0"/>
          </a:p>
          <a:p>
            <a:endParaRPr lang="fr-FR" dirty="0"/>
          </a:p>
        </p:txBody>
      </p:sp>
      <p:sp>
        <p:nvSpPr>
          <p:cNvPr id="5" name="ZoneTexte 4">
            <a:extLst>
              <a:ext uri="{FF2B5EF4-FFF2-40B4-BE49-F238E27FC236}">
                <a16:creationId xmlns:a16="http://schemas.microsoft.com/office/drawing/2014/main" id="{0F786CA0-0CAB-7078-2903-D0CE97015802}"/>
              </a:ext>
            </a:extLst>
          </p:cNvPr>
          <p:cNvSpPr txBox="1"/>
          <p:nvPr/>
        </p:nvSpPr>
        <p:spPr>
          <a:xfrm>
            <a:off x="352697" y="1881051"/>
            <a:ext cx="5284038" cy="369332"/>
          </a:xfrm>
          <a:prstGeom prst="rect">
            <a:avLst/>
          </a:prstGeom>
          <a:noFill/>
        </p:spPr>
        <p:txBody>
          <a:bodyPr wrap="square" rtlCol="0">
            <a:spAutoFit/>
          </a:bodyPr>
          <a:lstStyle/>
          <a:p>
            <a:r>
              <a:rPr lang="fr-FR" dirty="0"/>
              <a:t>Analyse de concurrence:</a:t>
            </a:r>
          </a:p>
        </p:txBody>
      </p:sp>
      <p:pic>
        <p:nvPicPr>
          <p:cNvPr id="8" name="Image 7">
            <a:extLst>
              <a:ext uri="{FF2B5EF4-FFF2-40B4-BE49-F238E27FC236}">
                <a16:creationId xmlns:a16="http://schemas.microsoft.com/office/drawing/2014/main" id="{BE4F706A-1A1B-1737-2DA8-0CBCF02E6844}"/>
              </a:ext>
            </a:extLst>
          </p:cNvPr>
          <p:cNvPicPr>
            <a:picLocks noChangeAspect="1"/>
          </p:cNvPicPr>
          <p:nvPr/>
        </p:nvPicPr>
        <p:blipFill>
          <a:blip r:embed="rId3"/>
          <a:stretch>
            <a:fillRect/>
          </a:stretch>
        </p:blipFill>
        <p:spPr>
          <a:xfrm>
            <a:off x="0" y="2343454"/>
            <a:ext cx="7559675" cy="6004904"/>
          </a:xfrm>
          <a:prstGeom prst="rect">
            <a:avLst/>
          </a:prstGeom>
        </p:spPr>
      </p:pic>
    </p:spTree>
    <p:extLst>
      <p:ext uri="{BB962C8B-B14F-4D97-AF65-F5344CB8AC3E}">
        <p14:creationId xmlns:p14="http://schemas.microsoft.com/office/powerpoint/2010/main" val="4133248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3" name="Image 2">
            <a:extLst>
              <a:ext uri="{FF2B5EF4-FFF2-40B4-BE49-F238E27FC236}">
                <a16:creationId xmlns:a16="http://schemas.microsoft.com/office/drawing/2014/main" id="{CC6A986E-DF82-EB55-A3B2-349FE9B44CEC}"/>
              </a:ext>
            </a:extLst>
          </p:cNvPr>
          <p:cNvPicPr>
            <a:picLocks noChangeAspect="1"/>
          </p:cNvPicPr>
          <p:nvPr/>
        </p:nvPicPr>
        <p:blipFill>
          <a:blip r:embed="rId3"/>
          <a:stretch>
            <a:fillRect/>
          </a:stretch>
        </p:blipFill>
        <p:spPr>
          <a:xfrm>
            <a:off x="0" y="1218101"/>
            <a:ext cx="7559675" cy="5105337"/>
          </a:xfrm>
          <a:prstGeom prst="rect">
            <a:avLst/>
          </a:prstGeom>
        </p:spPr>
      </p:pic>
      <p:sp>
        <p:nvSpPr>
          <p:cNvPr id="13" name="ZoneTexte 12">
            <a:extLst>
              <a:ext uri="{FF2B5EF4-FFF2-40B4-BE49-F238E27FC236}">
                <a16:creationId xmlns:a16="http://schemas.microsoft.com/office/drawing/2014/main" id="{F632E82F-49E5-0D40-07BF-93868D42D513}"/>
              </a:ext>
            </a:extLst>
          </p:cNvPr>
          <p:cNvSpPr txBox="1"/>
          <p:nvPr/>
        </p:nvSpPr>
        <p:spPr>
          <a:xfrm>
            <a:off x="735696" y="6830872"/>
            <a:ext cx="6303946" cy="1077218"/>
          </a:xfrm>
          <a:prstGeom prst="rect">
            <a:avLst/>
          </a:prstGeom>
          <a:noFill/>
        </p:spPr>
        <p:txBody>
          <a:bodyPr wrap="square" rtlCol="0" anchor="ctr">
            <a:spAutoFit/>
          </a:bodyPr>
          <a:lstStyle/>
          <a:p>
            <a:pPr algn="ctr"/>
            <a:r>
              <a:rPr lang="fr-FR" sz="1600" i="1" dirty="0"/>
              <a:t>« Comme l’entreprise a tenu à garder confidentiels les accès Analytics, Google Console, à la préprod, aux logs et l’autorisation d’IP crawler, les analyses ont été faites via </a:t>
            </a:r>
            <a:r>
              <a:rPr lang="fr-FR" sz="1600" i="1" dirty="0" err="1"/>
              <a:t>SEMrush</a:t>
            </a:r>
            <a:r>
              <a:rPr lang="fr-FR" sz="1600" i="1" dirty="0"/>
              <a:t> pour la plupart et via recherches google pour le reste. »</a:t>
            </a:r>
          </a:p>
        </p:txBody>
      </p:sp>
    </p:spTree>
    <p:extLst>
      <p:ext uri="{BB962C8B-B14F-4D97-AF65-F5344CB8AC3E}">
        <p14:creationId xmlns:p14="http://schemas.microsoft.com/office/powerpoint/2010/main" val="910456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6" name="ZoneTexte 15">
            <a:extLst>
              <a:ext uri="{FF2B5EF4-FFF2-40B4-BE49-F238E27FC236}">
                <a16:creationId xmlns:a16="http://schemas.microsoft.com/office/drawing/2014/main" id="{1F7641D7-D657-BDC8-4491-E5481F1DA4F7}"/>
              </a:ext>
            </a:extLst>
          </p:cNvPr>
          <p:cNvSpPr txBox="1"/>
          <p:nvPr/>
        </p:nvSpPr>
        <p:spPr>
          <a:xfrm>
            <a:off x="329351" y="1404041"/>
            <a:ext cx="6710291" cy="369332"/>
          </a:xfrm>
          <a:prstGeom prst="rect">
            <a:avLst/>
          </a:prstGeom>
          <a:noFill/>
        </p:spPr>
        <p:txBody>
          <a:bodyPr wrap="square" rtlCol="0">
            <a:spAutoFit/>
          </a:bodyPr>
          <a:lstStyle/>
          <a:p>
            <a:pPr algn="ctr"/>
            <a:r>
              <a:rPr lang="fr-FR" dirty="0">
                <a:solidFill>
                  <a:srgbClr val="FF0000"/>
                </a:solidFill>
              </a:rPr>
              <a:t>Les points techniques à respecter lors de la création d’un site web:</a:t>
            </a:r>
          </a:p>
        </p:txBody>
      </p:sp>
      <p:sp>
        <p:nvSpPr>
          <p:cNvPr id="20" name="ZoneTexte 19">
            <a:extLst>
              <a:ext uri="{FF2B5EF4-FFF2-40B4-BE49-F238E27FC236}">
                <a16:creationId xmlns:a16="http://schemas.microsoft.com/office/drawing/2014/main" id="{293E8EFD-E6E7-4799-BAE0-39CEEADB673D}"/>
              </a:ext>
            </a:extLst>
          </p:cNvPr>
          <p:cNvSpPr txBox="1"/>
          <p:nvPr/>
        </p:nvSpPr>
        <p:spPr>
          <a:xfrm>
            <a:off x="581976" y="2466747"/>
            <a:ext cx="4511389" cy="7294305"/>
          </a:xfrm>
          <a:prstGeom prst="rect">
            <a:avLst/>
          </a:prstGeom>
          <a:noFill/>
        </p:spPr>
        <p:txBody>
          <a:bodyPr wrap="square" rtlCol="0">
            <a:spAutoFit/>
          </a:bodyPr>
          <a:lstStyle/>
          <a:p>
            <a:pPr fontAlgn="t"/>
            <a:r>
              <a:rPr lang="fr-FR" sz="1200" b="0" i="0" u="none" strike="noStrike" dirty="0">
                <a:solidFill>
                  <a:srgbClr val="000000"/>
                </a:solidFill>
                <a:effectLst/>
                <a:latin typeface="+mn-lt"/>
              </a:rPr>
              <a:t>Présence de la balise &lt;</a:t>
            </a:r>
            <a:r>
              <a:rPr lang="fr-FR" sz="1200" b="0" i="0" u="none" strike="noStrike" dirty="0" err="1">
                <a:solidFill>
                  <a:srgbClr val="000000"/>
                </a:solidFill>
                <a:effectLst/>
                <a:latin typeface="+mn-lt"/>
              </a:rPr>
              <a:t>title</a:t>
            </a:r>
            <a:r>
              <a:rPr lang="fr-FR" sz="1200" b="0" i="0" u="none" strike="noStrike" dirty="0">
                <a:solidFill>
                  <a:srgbClr val="000000"/>
                </a:solidFill>
                <a:effectLst/>
                <a:latin typeface="+mn-lt"/>
              </a:rPr>
              <a:t>&gt; : OK</a:t>
            </a:r>
          </a:p>
          <a:p>
            <a:pPr fontAlgn="t"/>
            <a:r>
              <a:rPr lang="fr-FR" sz="1200" b="0" i="0" u="none" strike="noStrike" dirty="0">
                <a:solidFill>
                  <a:srgbClr val="000000"/>
                </a:solidFill>
                <a:effectLst/>
                <a:latin typeface="+mn-lt"/>
              </a:rPr>
              <a:t>Balise </a:t>
            </a:r>
            <a:r>
              <a:rPr lang="fr-FR" sz="1200" b="0" i="0" u="none" strike="noStrike" dirty="0" err="1">
                <a:solidFill>
                  <a:srgbClr val="000000"/>
                </a:solidFill>
                <a:effectLst/>
                <a:latin typeface="+mn-lt"/>
              </a:rPr>
              <a:t>title</a:t>
            </a:r>
            <a:r>
              <a:rPr lang="fr-FR" sz="1200" b="0" i="0" u="none" strike="noStrike" dirty="0">
                <a:solidFill>
                  <a:srgbClr val="000000"/>
                </a:solidFill>
                <a:effectLst/>
                <a:latin typeface="+mn-lt"/>
              </a:rPr>
              <a:t> entre 60-65 caractères : 43caractères</a:t>
            </a:r>
          </a:p>
          <a:p>
            <a:pPr fontAlgn="t"/>
            <a:r>
              <a:rPr lang="fr-FR" sz="1200" b="0" i="0" u="none" strike="noStrike" dirty="0">
                <a:solidFill>
                  <a:srgbClr val="000000"/>
                </a:solidFill>
                <a:effectLst/>
                <a:latin typeface="+mn-lt"/>
              </a:rPr>
              <a:t>Structure </a:t>
            </a:r>
            <a:r>
              <a:rPr lang="fr-FR" sz="1200" b="0" i="0" u="none" strike="noStrike" dirty="0" err="1">
                <a:solidFill>
                  <a:srgbClr val="000000"/>
                </a:solidFill>
                <a:effectLst/>
                <a:latin typeface="+mn-lt"/>
              </a:rPr>
              <a:t>Hn</a:t>
            </a:r>
            <a:r>
              <a:rPr lang="fr-FR" sz="1200" b="0" i="0" u="none" strike="noStrike" dirty="0">
                <a:solidFill>
                  <a:srgbClr val="000000"/>
                </a:solidFill>
                <a:effectLst/>
                <a:latin typeface="+mn-lt"/>
              </a:rPr>
              <a:t> des articles : 347 h1, 233 h2, 439 h3, 229 h4, 131 h5</a:t>
            </a:r>
          </a:p>
          <a:p>
            <a:pPr fontAlgn="t"/>
            <a:r>
              <a:rPr lang="fr-FR" sz="1200" b="0" i="0" u="none" strike="noStrike" dirty="0">
                <a:solidFill>
                  <a:srgbClr val="000000"/>
                </a:solidFill>
                <a:effectLst/>
                <a:latin typeface="+mn-lt"/>
              </a:rPr>
              <a:t>Mise en gras via la balise &lt;</a:t>
            </a:r>
            <a:r>
              <a:rPr lang="fr-FR" sz="1200" b="0" i="0" u="none" strike="noStrike" dirty="0" err="1">
                <a:solidFill>
                  <a:srgbClr val="000000"/>
                </a:solidFill>
                <a:effectLst/>
                <a:latin typeface="+mn-lt"/>
              </a:rPr>
              <a:t>strong</a:t>
            </a:r>
            <a:r>
              <a:rPr lang="fr-FR" sz="1200" b="0" i="0" u="none" strike="noStrike" dirty="0">
                <a:solidFill>
                  <a:srgbClr val="000000"/>
                </a:solidFill>
                <a:effectLst/>
                <a:latin typeface="+mn-lt"/>
              </a:rPr>
              <a:t>&gt; : OK</a:t>
            </a:r>
          </a:p>
          <a:p>
            <a:pPr fontAlgn="t"/>
            <a:r>
              <a:rPr lang="fr-FR" sz="1200" b="0" i="0" u="none" strike="noStrike" dirty="0">
                <a:solidFill>
                  <a:srgbClr val="000000"/>
                </a:solidFill>
                <a:effectLst/>
                <a:latin typeface="+mn-lt"/>
              </a:rPr>
              <a:t>Balise ALT sur les images: 289 alt mais certaines images n’en possèdent pas</a:t>
            </a:r>
          </a:p>
          <a:p>
            <a:pPr fontAlgn="t"/>
            <a:r>
              <a:rPr lang="fr-FR" sz="1200" b="0" i="0" u="none" strike="noStrike" dirty="0">
                <a:solidFill>
                  <a:srgbClr val="000000"/>
                </a:solidFill>
                <a:effectLst/>
                <a:latin typeface="+mn-lt"/>
              </a:rPr>
              <a:t>Balise ALT &lt;= 80 caractères: OK</a:t>
            </a:r>
          </a:p>
          <a:p>
            <a:pPr fontAlgn="t"/>
            <a:r>
              <a:rPr lang="fr-FR" sz="1200" b="0" i="0" u="none" strike="noStrike" dirty="0">
                <a:solidFill>
                  <a:srgbClr val="000000"/>
                </a:solidFill>
                <a:effectLst/>
                <a:latin typeface="+mn-lt"/>
              </a:rPr>
              <a:t>Balise TITLE sur les images: NON</a:t>
            </a:r>
          </a:p>
          <a:p>
            <a:pPr fontAlgn="t"/>
            <a:r>
              <a:rPr lang="fr-FR" sz="1200" b="0" i="0" u="none" strike="noStrike" dirty="0">
                <a:solidFill>
                  <a:srgbClr val="000000"/>
                </a:solidFill>
                <a:effectLst/>
                <a:latin typeface="+mn-lt"/>
              </a:rPr>
              <a:t>Nom des fichiers images: OK</a:t>
            </a:r>
          </a:p>
          <a:p>
            <a:pPr fontAlgn="t"/>
            <a:r>
              <a:rPr lang="fr-FR" sz="1200" b="0" i="0" u="none" strike="noStrike" dirty="0">
                <a:solidFill>
                  <a:srgbClr val="000000"/>
                </a:solidFill>
                <a:effectLst/>
                <a:latin typeface="+mn-lt"/>
              </a:rPr>
              <a:t>Balise TITLE sur un lien: NON</a:t>
            </a:r>
          </a:p>
          <a:p>
            <a:pPr fontAlgn="t"/>
            <a:r>
              <a:rPr lang="fr-FR" sz="1200" b="0" i="0" u="none" strike="noStrike" dirty="0">
                <a:solidFill>
                  <a:srgbClr val="000000"/>
                </a:solidFill>
                <a:effectLst/>
                <a:latin typeface="+mn-lt"/>
              </a:rPr>
              <a:t>Balise </a:t>
            </a:r>
            <a:r>
              <a:rPr lang="fr-FR" sz="1200" b="0" i="0" u="none" strike="noStrike" dirty="0" err="1">
                <a:solidFill>
                  <a:srgbClr val="000000"/>
                </a:solidFill>
                <a:effectLst/>
                <a:latin typeface="+mn-lt"/>
              </a:rPr>
              <a:t>meta</a:t>
            </a:r>
            <a:r>
              <a:rPr lang="fr-FR" sz="1200" b="0" i="0" u="none" strike="noStrike" dirty="0">
                <a:solidFill>
                  <a:srgbClr val="000000"/>
                </a:solidFill>
                <a:effectLst/>
                <a:latin typeface="+mn-lt"/>
              </a:rPr>
              <a:t> description: OK</a:t>
            </a:r>
          </a:p>
          <a:p>
            <a:pPr fontAlgn="t"/>
            <a:r>
              <a:rPr lang="fr-FR" sz="1200" b="0" i="0" u="none" strike="noStrike" dirty="0">
                <a:solidFill>
                  <a:srgbClr val="000000"/>
                </a:solidFill>
                <a:effectLst/>
                <a:latin typeface="+mn-lt"/>
              </a:rPr>
              <a:t>Balise </a:t>
            </a:r>
            <a:r>
              <a:rPr lang="fr-FR" sz="1200" b="0" i="0" u="none" strike="noStrike" dirty="0" err="1">
                <a:solidFill>
                  <a:srgbClr val="000000"/>
                </a:solidFill>
                <a:effectLst/>
                <a:latin typeface="+mn-lt"/>
              </a:rPr>
              <a:t>meta</a:t>
            </a:r>
            <a:r>
              <a:rPr lang="fr-FR" sz="1200" b="0" i="0" u="none" strike="noStrike" dirty="0">
                <a:solidFill>
                  <a:srgbClr val="000000"/>
                </a:solidFill>
                <a:effectLst/>
                <a:latin typeface="+mn-lt"/>
              </a:rPr>
              <a:t> description entre 160-165 caractère: OK</a:t>
            </a:r>
          </a:p>
          <a:p>
            <a:pPr marL="0" indent="0" algn="l" fontAlgn="t">
              <a:buFont typeface="Arial" panose="020B0604020202020204" pitchFamily="34" charset="0"/>
              <a:buNone/>
            </a:pPr>
            <a:r>
              <a:rPr lang="fr-FR" sz="1200" b="0" i="0" u="none" strike="noStrike" dirty="0">
                <a:solidFill>
                  <a:srgbClr val="000000"/>
                </a:solidFill>
                <a:effectLst/>
                <a:latin typeface="+mn-lt"/>
              </a:rPr>
              <a:t>Favicon: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Structure de contenus: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Interstitiel et pop-ups en mobile: NON</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Balise </a:t>
            </a:r>
            <a:r>
              <a:rPr lang="fr-FR" sz="1200" b="0" i="0" u="none" strike="noStrike" dirty="0" err="1">
                <a:solidFill>
                  <a:srgbClr val="000000"/>
                </a:solidFill>
                <a:effectLst/>
                <a:latin typeface="+mn-lt"/>
              </a:rPr>
              <a:t>meta</a:t>
            </a:r>
            <a:r>
              <a:rPr lang="fr-FR" sz="1200" b="0" i="0" u="none" strike="noStrike" dirty="0">
                <a:solidFill>
                  <a:srgbClr val="000000"/>
                </a:solidFill>
                <a:effectLst/>
                <a:latin typeface="+mn-lt"/>
              </a:rPr>
              <a:t> </a:t>
            </a:r>
            <a:r>
              <a:rPr lang="fr-FR" sz="1200" b="0" i="0" u="none" strike="noStrike" dirty="0" err="1">
                <a:solidFill>
                  <a:srgbClr val="000000"/>
                </a:solidFill>
                <a:effectLst/>
                <a:latin typeface="+mn-lt"/>
              </a:rPr>
              <a:t>charset</a:t>
            </a:r>
            <a:r>
              <a:rPr lang="fr-FR" sz="1200" b="0" i="0" u="none" strike="noStrike" dirty="0">
                <a:solidFill>
                  <a:srgbClr val="000000"/>
                </a:solidFill>
                <a:effectLst/>
                <a:latin typeface="+mn-lt"/>
              </a:rPr>
              <a:t>: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Balise H1: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Indexation des catégories: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Indexation des pages auteur: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Plan du site: OK</a:t>
            </a:r>
          </a:p>
          <a:p>
            <a:pPr marL="0" marR="0" lvl="0" indent="0" algn="l" defTabSz="755934" rtl="0" eaLnBrk="1" fontAlgn="t" latinLnBrk="0" hangingPunct="1">
              <a:lnSpc>
                <a:spcPct val="100000"/>
              </a:lnSpc>
              <a:spcBef>
                <a:spcPts val="0"/>
              </a:spcBef>
              <a:spcAft>
                <a:spcPts val="0"/>
              </a:spcAft>
              <a:buClrTx/>
              <a:buSzTx/>
              <a:buFont typeface="Arial" panose="020B0604020202020204" pitchFamily="34" charset="0"/>
              <a:buNone/>
              <a:tabLst/>
              <a:defRPr/>
            </a:pPr>
            <a:r>
              <a:rPr lang="fr-FR" sz="1200" b="0" i="0" u="none" strike="noStrike" dirty="0">
                <a:solidFill>
                  <a:srgbClr val="000000"/>
                </a:solidFill>
                <a:effectLst/>
                <a:latin typeface="+mn-lt"/>
              </a:rPr>
              <a:t>La balise </a:t>
            </a:r>
            <a:r>
              <a:rPr lang="fr-FR" sz="1200" b="0" i="0" u="none" strike="noStrike" dirty="0" err="1">
                <a:solidFill>
                  <a:srgbClr val="000000"/>
                </a:solidFill>
                <a:effectLst/>
                <a:latin typeface="+mn-lt"/>
              </a:rPr>
              <a:t>news_keywords</a:t>
            </a:r>
            <a:r>
              <a:rPr lang="fr-FR" sz="1200" b="0" i="0" u="none" strike="noStrike" dirty="0">
                <a:solidFill>
                  <a:srgbClr val="000000"/>
                </a:solidFill>
                <a:effectLst/>
                <a:latin typeface="+mn-lt"/>
              </a:rPr>
              <a:t>: NON</a:t>
            </a:r>
            <a:endParaRPr lang="fr-FR" sz="1200" b="0" i="0" u="none" strike="noStrike" kern="1200" dirty="0">
              <a:solidFill>
                <a:srgbClr val="000000"/>
              </a:solidFill>
              <a:effectLst/>
            </a:endParaRPr>
          </a:p>
          <a:p>
            <a:pPr fontAlgn="t"/>
            <a:r>
              <a:rPr lang="fr-FR" sz="1200" b="0" i="0" u="none" strike="noStrike" kern="1200" dirty="0">
                <a:solidFill>
                  <a:srgbClr val="000000"/>
                </a:solidFill>
                <a:effectLst/>
              </a:rPr>
              <a:t>DOCTYPE</a:t>
            </a:r>
            <a:r>
              <a:rPr lang="fr-FR" sz="1200" b="0" i="0" u="none" strike="noStrike" dirty="0">
                <a:solidFill>
                  <a:srgbClr val="000000"/>
                </a:solidFill>
                <a:effectLst/>
                <a:latin typeface="+mn-lt"/>
              </a:rPr>
              <a:t>: OK</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Transcription des fichiers audio et vidéo</a:t>
            </a:r>
            <a:r>
              <a:rPr lang="fr-FR" sz="1200" b="0" i="0" u="none" strike="noStrike" dirty="0">
                <a:solidFill>
                  <a:srgbClr val="000000"/>
                </a:solidFill>
                <a:effectLst/>
                <a:latin typeface="+mn-lt"/>
              </a:rPr>
              <a:t> : NON</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Image textuelle</a:t>
            </a:r>
            <a:r>
              <a:rPr lang="fr-FR" sz="1200" b="0" i="0" u="none" strike="noStrike" dirty="0">
                <a:solidFill>
                  <a:srgbClr val="000000"/>
                </a:solidFill>
                <a:effectLst/>
                <a:latin typeface="+mn-lt"/>
              </a:rPr>
              <a:t> : NON</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err="1">
                <a:solidFill>
                  <a:srgbClr val="000000"/>
                </a:solidFill>
                <a:effectLst/>
              </a:rPr>
              <a:t>iFrame</a:t>
            </a:r>
            <a:r>
              <a:rPr lang="fr-FR" sz="1200" b="0" i="0" u="none" strike="noStrike" dirty="0">
                <a:solidFill>
                  <a:srgbClr val="000000"/>
                </a:solidFill>
                <a:effectLst/>
                <a:latin typeface="+mn-lt"/>
              </a:rPr>
              <a:t> : OK</a:t>
            </a:r>
          </a:p>
          <a:p>
            <a:pPr algn="l" rtl="0" eaLnBrk="1" fontAlgn="t" latinLnBrk="0" hangingPunct="1">
              <a:spcBef>
                <a:spcPts val="0"/>
              </a:spcBef>
              <a:spcAft>
                <a:spcPts val="0"/>
              </a:spcAft>
            </a:pPr>
            <a:r>
              <a:rPr lang="fr-FR" sz="1200" b="0" i="0" u="none" strike="noStrike" kern="1200" dirty="0" err="1">
                <a:solidFill>
                  <a:srgbClr val="000000"/>
                </a:solidFill>
                <a:effectLst/>
              </a:rPr>
              <a:t>Element</a:t>
            </a:r>
            <a:r>
              <a:rPr lang="fr-FR" sz="1200" b="0" i="0" u="none" strike="noStrike" kern="1200" dirty="0">
                <a:solidFill>
                  <a:srgbClr val="000000"/>
                </a:solidFill>
                <a:effectLst/>
              </a:rPr>
              <a:t> masqué en </a:t>
            </a:r>
            <a:r>
              <a:rPr lang="fr-FR" sz="1200" b="0" i="0" u="none" strike="noStrike" kern="1200" dirty="0" err="1">
                <a:solidFill>
                  <a:srgbClr val="000000"/>
                </a:solidFill>
                <a:effectLst/>
              </a:rPr>
              <a:t>permanance</a:t>
            </a:r>
            <a:r>
              <a:rPr lang="fr-FR" sz="1200" b="0" i="0" u="none" strike="noStrike" dirty="0">
                <a:solidFill>
                  <a:srgbClr val="000000"/>
                </a:solidFill>
                <a:effectLst/>
                <a:latin typeface="+mn-lt"/>
              </a:rPr>
              <a:t> : OK</a:t>
            </a:r>
          </a:p>
          <a:p>
            <a:pPr fontAlgn="t"/>
            <a:r>
              <a:rPr lang="fr-FR" sz="1200" b="0" i="0" u="none" strike="noStrike" kern="1200" dirty="0">
                <a:solidFill>
                  <a:srgbClr val="000000"/>
                </a:solidFill>
                <a:effectLst/>
              </a:rPr>
              <a:t>Document PDF</a:t>
            </a:r>
            <a:r>
              <a:rPr lang="fr-FR" sz="1200" b="0" i="0" u="none" strike="noStrike" dirty="0">
                <a:solidFill>
                  <a:srgbClr val="000000"/>
                </a:solidFill>
                <a:effectLst/>
                <a:latin typeface="+mn-lt"/>
              </a:rPr>
              <a:t>: NON</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Document PDF en duplicate: NON</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Version imprimable : OK</a:t>
            </a:r>
          </a:p>
          <a:p>
            <a:pPr algn="l" rtl="0" eaLnBrk="1" fontAlgn="t" latinLnBrk="0" hangingPunct="1">
              <a:spcBef>
                <a:spcPts val="0"/>
              </a:spcBef>
              <a:spcAft>
                <a:spcPts val="0"/>
              </a:spcAft>
            </a:pPr>
            <a:r>
              <a:rPr lang="fr-FR" sz="1200" b="0" i="0" u="none" strike="noStrike" kern="1200" dirty="0">
                <a:solidFill>
                  <a:srgbClr val="000000"/>
                </a:solidFill>
                <a:effectLst/>
              </a:rPr>
              <a:t>Redirection des URL avec WWW &lt;=&gt; SANS WWW: redirection vers le même site</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Présence du HTTPS : OK</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Redirection HTTP vers HTTPS : OK</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URL avec et sans / à la fin : OK</a:t>
            </a:r>
          </a:p>
          <a:p>
            <a:pPr algn="l" rtl="0" eaLnBrk="1" fontAlgn="t" latinLnBrk="0" hangingPunct="1">
              <a:spcBef>
                <a:spcPts val="0"/>
              </a:spcBef>
              <a:spcAft>
                <a:spcPts val="0"/>
              </a:spcAft>
            </a:pPr>
            <a:r>
              <a:rPr lang="fr-FR" sz="1200" b="0" i="0" u="none" strike="noStrike" kern="1200" dirty="0">
                <a:solidFill>
                  <a:srgbClr val="000000"/>
                </a:solidFill>
                <a:effectLst/>
              </a:rPr>
              <a:t>Nombre de page dans l'index Google: 4</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Balise style non surchargé : OK</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Mobile </a:t>
            </a:r>
            <a:r>
              <a:rPr lang="fr-FR" sz="1200" b="0" i="0" u="none" strike="noStrike" kern="1200" dirty="0" err="1">
                <a:solidFill>
                  <a:srgbClr val="000000"/>
                </a:solidFill>
                <a:effectLst/>
              </a:rPr>
              <a:t>Friendly</a:t>
            </a:r>
            <a:r>
              <a:rPr lang="fr-FR" sz="1200" b="0" i="0" u="none" strike="noStrike" kern="1200" dirty="0">
                <a:solidFill>
                  <a:srgbClr val="000000"/>
                </a:solidFill>
                <a:effectLst/>
              </a:rPr>
              <a:t> : OK</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err="1">
                <a:solidFill>
                  <a:srgbClr val="000000"/>
                </a:solidFill>
                <a:effectLst/>
              </a:rPr>
              <a:t>Headless</a:t>
            </a:r>
            <a:r>
              <a:rPr lang="fr-FR" sz="1200" b="0" i="0" u="none" strike="noStrike" kern="1200" dirty="0">
                <a:solidFill>
                  <a:srgbClr val="000000"/>
                </a:solidFill>
                <a:effectLst/>
              </a:rPr>
              <a:t> CSS/JS : OK</a:t>
            </a:r>
            <a:endParaRPr lang="fr-FR" sz="1200" b="0" i="0" u="none" strike="noStrike" dirty="0">
              <a:effectLst/>
            </a:endParaRPr>
          </a:p>
          <a:p>
            <a:pPr algn="l" rtl="0" eaLnBrk="1" fontAlgn="t" latinLnBrk="0" hangingPunct="1">
              <a:spcBef>
                <a:spcPts val="0"/>
              </a:spcBef>
              <a:spcAft>
                <a:spcPts val="0"/>
              </a:spcAft>
            </a:pPr>
            <a:r>
              <a:rPr lang="fr-FR" sz="1200" b="0" i="0" u="none" strike="noStrike" kern="1200" dirty="0">
                <a:solidFill>
                  <a:srgbClr val="000000"/>
                </a:solidFill>
                <a:effectLst/>
              </a:rPr>
              <a:t>Liens via </a:t>
            </a:r>
            <a:r>
              <a:rPr lang="fr-FR" sz="1200" b="0" i="0" u="none" strike="noStrike" kern="1200" dirty="0" err="1">
                <a:solidFill>
                  <a:srgbClr val="000000"/>
                </a:solidFill>
                <a:effectLst/>
              </a:rPr>
              <a:t>ahref</a:t>
            </a:r>
            <a:r>
              <a:rPr lang="fr-FR" sz="1200" b="0" i="0" u="none" strike="noStrike" kern="1200" dirty="0">
                <a:solidFill>
                  <a:srgbClr val="000000"/>
                </a:solidFill>
                <a:effectLst/>
              </a:rPr>
              <a:t> : OK</a:t>
            </a:r>
          </a:p>
        </p:txBody>
      </p:sp>
      <p:sp>
        <p:nvSpPr>
          <p:cNvPr id="21" name="ZoneTexte 20">
            <a:extLst>
              <a:ext uri="{FF2B5EF4-FFF2-40B4-BE49-F238E27FC236}">
                <a16:creationId xmlns:a16="http://schemas.microsoft.com/office/drawing/2014/main" id="{04CF1118-0162-84A6-8125-1CCBEB16C537}"/>
              </a:ext>
            </a:extLst>
          </p:cNvPr>
          <p:cNvSpPr txBox="1"/>
          <p:nvPr/>
        </p:nvSpPr>
        <p:spPr>
          <a:xfrm>
            <a:off x="581976" y="1908038"/>
            <a:ext cx="6457666" cy="276999"/>
          </a:xfrm>
          <a:prstGeom prst="rect">
            <a:avLst/>
          </a:prstGeom>
          <a:noFill/>
        </p:spPr>
        <p:txBody>
          <a:bodyPr wrap="square" rtlCol="0">
            <a:spAutoFit/>
          </a:bodyPr>
          <a:lstStyle/>
          <a:p>
            <a:r>
              <a:rPr lang="fr-FR" sz="1200" dirty="0"/>
              <a:t>Après avoir minutieusement vérifier les lignes de codes, nous avons pu observer ces aspects du site.</a:t>
            </a:r>
          </a:p>
        </p:txBody>
      </p:sp>
      <p:pic>
        <p:nvPicPr>
          <p:cNvPr id="23" name="Image 22">
            <a:extLst>
              <a:ext uri="{FF2B5EF4-FFF2-40B4-BE49-F238E27FC236}">
                <a16:creationId xmlns:a16="http://schemas.microsoft.com/office/drawing/2014/main" id="{7D950496-E881-F864-7AE3-EE13F7C88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65" y="3696415"/>
            <a:ext cx="1944309" cy="3456549"/>
          </a:xfrm>
          <a:prstGeom prst="rect">
            <a:avLst/>
          </a:prstGeom>
        </p:spPr>
      </p:pic>
    </p:spTree>
    <p:extLst>
      <p:ext uri="{BB962C8B-B14F-4D97-AF65-F5344CB8AC3E}">
        <p14:creationId xmlns:p14="http://schemas.microsoft.com/office/powerpoint/2010/main" val="2024001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73F3171-C2DF-29FC-E19D-8821C42AC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2" name="Groupe 1">
            <a:extLst>
              <a:ext uri="{FF2B5EF4-FFF2-40B4-BE49-F238E27FC236}">
                <a16:creationId xmlns:a16="http://schemas.microsoft.com/office/drawing/2014/main" id="{27C2C3CF-5289-7FDE-4880-5B5FDC0A8524}"/>
              </a:ext>
            </a:extLst>
          </p:cNvPr>
          <p:cNvGrpSpPr/>
          <p:nvPr/>
        </p:nvGrpSpPr>
        <p:grpSpPr>
          <a:xfrm>
            <a:off x="6417186" y="9515011"/>
            <a:ext cx="1422324" cy="1459489"/>
            <a:chOff x="6417186" y="9515011"/>
            <a:chExt cx="1422324" cy="1459489"/>
          </a:xfrm>
        </p:grpSpPr>
        <p:sp>
          <p:nvSpPr>
            <p:cNvPr id="6" name="Arc plein 5">
              <a:extLst>
                <a:ext uri="{FF2B5EF4-FFF2-40B4-BE49-F238E27FC236}">
                  <a16:creationId xmlns:a16="http://schemas.microsoft.com/office/drawing/2014/main" id="{482A69D7-A1E8-CB7B-552C-4E24907A581C}"/>
                </a:ext>
              </a:extLst>
            </p:cNvPr>
            <p:cNvSpPr/>
            <p:nvPr/>
          </p:nvSpPr>
          <p:spPr>
            <a:xfrm rot="19255987">
              <a:off x="6728168" y="9515011"/>
              <a:ext cx="1111342" cy="1111342"/>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c plein 6">
              <a:extLst>
                <a:ext uri="{FF2B5EF4-FFF2-40B4-BE49-F238E27FC236}">
                  <a16:creationId xmlns:a16="http://schemas.microsoft.com/office/drawing/2014/main" id="{22A523FC-74CF-2FCD-594B-A64DBE28F969}"/>
                </a:ext>
              </a:extLst>
            </p:cNvPr>
            <p:cNvSpPr/>
            <p:nvPr/>
          </p:nvSpPr>
          <p:spPr>
            <a:xfrm rot="19255987">
              <a:off x="6417186" y="10165285"/>
              <a:ext cx="809215" cy="809215"/>
            </a:xfrm>
            <a:prstGeom prst="blockArc">
              <a:avLst>
                <a:gd name="adj1" fmla="val 12223368"/>
                <a:gd name="adj2" fmla="val 3234190"/>
                <a:gd name="adj3" fmla="val 1594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3" name="Groupe 2">
            <a:extLst>
              <a:ext uri="{FF2B5EF4-FFF2-40B4-BE49-F238E27FC236}">
                <a16:creationId xmlns:a16="http://schemas.microsoft.com/office/drawing/2014/main" id="{5CD72E16-BF7E-EA35-1C76-514711DD56BD}"/>
              </a:ext>
            </a:extLst>
          </p:cNvPr>
          <p:cNvGrpSpPr/>
          <p:nvPr/>
        </p:nvGrpSpPr>
        <p:grpSpPr>
          <a:xfrm>
            <a:off x="-394026" y="9837289"/>
            <a:ext cx="926308" cy="926308"/>
            <a:chOff x="-394026" y="9837289"/>
            <a:chExt cx="926308" cy="926308"/>
          </a:xfrm>
        </p:grpSpPr>
        <p:sp>
          <p:nvSpPr>
            <p:cNvPr id="8" name="Arc plein 7">
              <a:extLst>
                <a:ext uri="{FF2B5EF4-FFF2-40B4-BE49-F238E27FC236}">
                  <a16:creationId xmlns:a16="http://schemas.microsoft.com/office/drawing/2014/main" id="{72391760-58BE-2DC1-BAF1-67327C19A59D}"/>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c plein 8">
              <a:extLst>
                <a:ext uri="{FF2B5EF4-FFF2-40B4-BE49-F238E27FC236}">
                  <a16:creationId xmlns:a16="http://schemas.microsoft.com/office/drawing/2014/main" id="{F2A2E21C-9846-E394-E8FD-1250F1F22857}"/>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ZoneTexte 4">
            <a:extLst>
              <a:ext uri="{FF2B5EF4-FFF2-40B4-BE49-F238E27FC236}">
                <a16:creationId xmlns:a16="http://schemas.microsoft.com/office/drawing/2014/main" id="{E22CF59E-01CE-E34E-0B3A-887562D4A4CD}"/>
              </a:ext>
            </a:extLst>
          </p:cNvPr>
          <p:cNvSpPr txBox="1"/>
          <p:nvPr/>
        </p:nvSpPr>
        <p:spPr>
          <a:xfrm>
            <a:off x="1045029" y="809897"/>
            <a:ext cx="5457182" cy="3724096"/>
          </a:xfrm>
          <a:prstGeom prst="rect">
            <a:avLst/>
          </a:prstGeom>
          <a:noFill/>
        </p:spPr>
        <p:txBody>
          <a:bodyPr wrap="square" rtlCol="0">
            <a:spAutoFit/>
          </a:bodyPr>
          <a:lstStyle/>
          <a:p>
            <a:pPr>
              <a:spcAft>
                <a:spcPts val="800"/>
              </a:spcAft>
            </a:pPr>
            <a:r>
              <a:rPr lang="en-US" sz="1200" b="1" kern="0" dirty="0">
                <a:solidFill>
                  <a:srgbClr val="000000"/>
                </a:solidFill>
                <a:effectLst/>
              </a:rPr>
              <a:t>Site-wide checks</a:t>
            </a:r>
            <a:endParaRPr lang="fr-FR" sz="1200" b="1" kern="0" dirty="0">
              <a:solidFill>
                <a:srgbClr val="000000"/>
              </a:solidFill>
            </a:endParaRPr>
          </a:p>
          <a:p>
            <a:pPr>
              <a:spcAft>
                <a:spcPts val="800"/>
              </a:spcAft>
            </a:pPr>
            <a:r>
              <a:rPr lang="en-US" sz="1200" b="1" dirty="0">
                <a:solidFill>
                  <a:srgbClr val="000000"/>
                </a:solidFill>
                <a:effectLst/>
              </a:rPr>
              <a:t>404 headers</a:t>
            </a:r>
            <a:endParaRPr lang="fr-FR" sz="1200" b="1" dirty="0">
              <a:solidFill>
                <a:srgbClr val="000000"/>
              </a:solidFill>
              <a:effectLst/>
            </a:endParaRPr>
          </a:p>
          <a:p>
            <a:pPr>
              <a:spcAft>
                <a:spcPts val="800"/>
              </a:spcAft>
            </a:pPr>
            <a:r>
              <a:rPr lang="en-US" sz="1200" dirty="0">
                <a:effectLst/>
                <a:ea typeface="Arial" panose="020B0604020202020204" pitchFamily="34" charset="0"/>
              </a:rPr>
              <a:t>404 page working correctly.</a:t>
            </a:r>
            <a:endParaRPr lang="fr-FR" sz="1200" dirty="0">
              <a:ea typeface="Arial" panose="020B0604020202020204" pitchFamily="34" charset="0"/>
            </a:endParaRPr>
          </a:p>
          <a:p>
            <a:pPr>
              <a:spcAft>
                <a:spcPts val="800"/>
              </a:spcAft>
            </a:pPr>
            <a:r>
              <a:rPr lang="en-US" sz="1200" b="1" dirty="0">
                <a:solidFill>
                  <a:srgbClr val="000000"/>
                </a:solidFill>
                <a:effectLst/>
              </a:rPr>
              <a:t>SSL certificate</a:t>
            </a:r>
            <a:endParaRPr lang="fr-FR" sz="1200" b="1" dirty="0">
              <a:solidFill>
                <a:srgbClr val="000000"/>
              </a:solidFill>
              <a:effectLst/>
            </a:endParaRPr>
          </a:p>
          <a:p>
            <a:pPr>
              <a:spcAft>
                <a:spcPts val="800"/>
              </a:spcAft>
            </a:pPr>
            <a:r>
              <a:rPr lang="en-US" sz="1200" dirty="0">
                <a:effectLst/>
                <a:ea typeface="Arial" panose="020B0604020202020204" pitchFamily="34" charset="0"/>
              </a:rPr>
              <a:t>Your site has an SSL certificate.</a:t>
            </a:r>
            <a:endParaRPr lang="fr-FR" sz="1200" dirty="0">
              <a:effectLst/>
              <a:ea typeface="Arial" panose="020B0604020202020204" pitchFamily="34" charset="0"/>
            </a:endParaRPr>
          </a:p>
          <a:p>
            <a:pPr>
              <a:spcAft>
                <a:spcPts val="800"/>
              </a:spcAft>
            </a:pPr>
            <a:r>
              <a:rPr lang="en-US" sz="1200" dirty="0">
                <a:effectLst/>
                <a:ea typeface="Arial" panose="020B0604020202020204" pitchFamily="34" charset="0"/>
              </a:rPr>
              <a:t>Visitors redirected to secure connection.</a:t>
            </a:r>
            <a:endParaRPr lang="fr-FR" sz="1200" dirty="0">
              <a:effectLst/>
              <a:ea typeface="Arial" panose="020B0604020202020204" pitchFamily="34" charset="0"/>
            </a:endParaRPr>
          </a:p>
          <a:p>
            <a:pPr>
              <a:spcAft>
                <a:spcPts val="800"/>
              </a:spcAft>
            </a:pPr>
            <a:r>
              <a:rPr lang="en-US" sz="1200" dirty="0">
                <a:effectLst/>
                <a:ea typeface="Arial" panose="020B0604020202020204" pitchFamily="34" charset="0"/>
              </a:rPr>
              <a:t>Your SSL certificate is not expiring.</a:t>
            </a:r>
            <a:endParaRPr lang="fr-FR" sz="1200" dirty="0">
              <a:ea typeface="Arial" panose="020B0604020202020204" pitchFamily="34" charset="0"/>
            </a:endParaRPr>
          </a:p>
          <a:p>
            <a:pPr>
              <a:spcAft>
                <a:spcPts val="800"/>
              </a:spcAft>
            </a:pPr>
            <a:r>
              <a:rPr lang="en-US" sz="1200" b="1" dirty="0">
                <a:solidFill>
                  <a:srgbClr val="000000"/>
                </a:solidFill>
                <a:effectLst/>
              </a:rPr>
              <a:t>Redirect to www</a:t>
            </a:r>
            <a:endParaRPr lang="fr-FR" sz="1200" b="1" dirty="0">
              <a:solidFill>
                <a:srgbClr val="000000"/>
              </a:solidFill>
              <a:effectLst/>
            </a:endParaRPr>
          </a:p>
          <a:p>
            <a:pPr>
              <a:spcAft>
                <a:spcPts val="800"/>
              </a:spcAft>
            </a:pPr>
            <a:r>
              <a:rPr lang="en-US" sz="1200" dirty="0">
                <a:effectLst/>
                <a:ea typeface="Arial" panose="020B0604020202020204" pitchFamily="34" charset="0"/>
              </a:rPr>
              <a:t>Redirect to www or non-www works.</a:t>
            </a:r>
            <a:endParaRPr lang="fr-FR" sz="1200" dirty="0">
              <a:ea typeface="Arial" panose="020B0604020202020204" pitchFamily="34" charset="0"/>
            </a:endParaRPr>
          </a:p>
          <a:p>
            <a:pPr>
              <a:spcAft>
                <a:spcPts val="800"/>
              </a:spcAft>
            </a:pPr>
            <a:r>
              <a:rPr lang="en-US" sz="1200" b="1" dirty="0">
                <a:solidFill>
                  <a:srgbClr val="000000"/>
                </a:solidFill>
                <a:effectLst/>
              </a:rPr>
              <a:t>Trailing slash</a:t>
            </a:r>
            <a:endParaRPr lang="fr-FR" sz="1200" b="1" dirty="0">
              <a:solidFill>
                <a:srgbClr val="000000"/>
              </a:solidFill>
              <a:effectLst/>
            </a:endParaRPr>
          </a:p>
          <a:p>
            <a:pPr>
              <a:spcAft>
                <a:spcPts val="800"/>
              </a:spcAft>
            </a:pPr>
            <a:r>
              <a:rPr lang="en-US" sz="1200" dirty="0">
                <a:effectLst/>
                <a:ea typeface="Arial" panose="020B0604020202020204" pitchFamily="34" charset="0"/>
              </a:rPr>
              <a:t>Correct redirect for pages with or without trailing slash.</a:t>
            </a:r>
            <a:endParaRPr lang="fr-FR" sz="1200" dirty="0">
              <a:ea typeface="Arial" panose="020B0604020202020204" pitchFamily="34" charset="0"/>
            </a:endParaRPr>
          </a:p>
          <a:p>
            <a:pPr>
              <a:spcAft>
                <a:spcPts val="800"/>
              </a:spcAft>
            </a:pPr>
            <a:r>
              <a:rPr lang="en-US" sz="1200" b="1" dirty="0">
                <a:solidFill>
                  <a:srgbClr val="000000"/>
                </a:solidFill>
                <a:effectLst/>
              </a:rPr>
              <a:t>Robots.txt</a:t>
            </a:r>
            <a:endParaRPr lang="fr-FR" sz="1200" b="1" dirty="0">
              <a:solidFill>
                <a:srgbClr val="000000"/>
              </a:solidFill>
              <a:effectLst/>
            </a:endParaRPr>
          </a:p>
          <a:p>
            <a:pPr>
              <a:spcAft>
                <a:spcPts val="800"/>
              </a:spcAft>
            </a:pPr>
            <a:r>
              <a:rPr lang="en-US" sz="1200" dirty="0">
                <a:effectLst/>
                <a:ea typeface="Arial" panose="020B0604020202020204" pitchFamily="34" charset="0"/>
              </a:rPr>
              <a:t>There is no robots.txt file in the root of this site..</a:t>
            </a:r>
            <a:endParaRPr lang="fr-FR" sz="1200" dirty="0">
              <a:effectLst/>
              <a:ea typeface="Arial" panose="020B0604020202020204" pitchFamily="34" charset="0"/>
            </a:endParaRPr>
          </a:p>
        </p:txBody>
      </p:sp>
      <p:graphicFrame>
        <p:nvGraphicFramePr>
          <p:cNvPr id="10" name="Tableau 9">
            <a:extLst>
              <a:ext uri="{FF2B5EF4-FFF2-40B4-BE49-F238E27FC236}">
                <a16:creationId xmlns:a16="http://schemas.microsoft.com/office/drawing/2014/main" id="{BCCF9885-0F53-DD2D-A312-F4CB496CEB46}"/>
              </a:ext>
            </a:extLst>
          </p:cNvPr>
          <p:cNvGraphicFramePr>
            <a:graphicFrameLocks noGrp="1"/>
          </p:cNvGraphicFramePr>
          <p:nvPr>
            <p:extLst>
              <p:ext uri="{D42A27DB-BD31-4B8C-83A1-F6EECF244321}">
                <p14:modId xmlns:p14="http://schemas.microsoft.com/office/powerpoint/2010/main" val="2695095282"/>
              </p:ext>
            </p:extLst>
          </p:nvPr>
        </p:nvGraphicFramePr>
        <p:xfrm>
          <a:off x="916120" y="5083237"/>
          <a:ext cx="5715000" cy="1350391"/>
        </p:xfrm>
        <a:graphic>
          <a:graphicData uri="http://schemas.openxmlformats.org/drawingml/2006/table">
            <a:tbl>
              <a:tblPr firstRow="1" firstCol="1" bandRow="1">
                <a:tableStyleId>{5FD0F851-EC5A-4D38-B0AD-8093EC10F338}</a:tableStyleId>
              </a:tblPr>
              <a:tblGrid>
                <a:gridCol w="2857500">
                  <a:extLst>
                    <a:ext uri="{9D8B030D-6E8A-4147-A177-3AD203B41FA5}">
                      <a16:colId xmlns:a16="http://schemas.microsoft.com/office/drawing/2014/main" val="3584647810"/>
                    </a:ext>
                  </a:extLst>
                </a:gridCol>
                <a:gridCol w="2857500">
                  <a:extLst>
                    <a:ext uri="{9D8B030D-6E8A-4147-A177-3AD203B41FA5}">
                      <a16:colId xmlns:a16="http://schemas.microsoft.com/office/drawing/2014/main" val="3680733383"/>
                    </a:ext>
                  </a:extLst>
                </a:gridCol>
              </a:tblGrid>
              <a:tr h="127000">
                <a:tc>
                  <a:txBody>
                    <a:bodyPr/>
                    <a:lstStyle/>
                    <a:p>
                      <a:pPr>
                        <a:lnSpc>
                          <a:spcPct val="107000"/>
                        </a:lnSpc>
                        <a:spcAft>
                          <a:spcPts val="800"/>
                        </a:spcAft>
                      </a:pPr>
                      <a:r>
                        <a:rPr lang="en-US" sz="1000">
                          <a:effectLst/>
                        </a:rPr>
                        <a:t>Page</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a:effectLst/>
                        </a:rPr>
                        <a:t>Page title</a:t>
                      </a:r>
                      <a:endParaRPr lang="fr-FR" sz="100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1179270958"/>
                  </a:ext>
                </a:extLst>
              </a:tr>
              <a:tr h="0">
                <a:tc>
                  <a:txBody>
                    <a:bodyPr/>
                    <a:lstStyle/>
                    <a:p>
                      <a:pPr>
                        <a:lnSpc>
                          <a:spcPct val="107000"/>
                        </a:lnSpc>
                        <a:spcAft>
                          <a:spcPts val="800"/>
                        </a:spcAft>
                      </a:pPr>
                      <a:r>
                        <a:rPr lang="en-US" sz="1000" u="sng">
                          <a:effectLst/>
                          <a:hlinkClick r:id="rId3"/>
                        </a:rPr>
                        <a:t>/cms/3/questions-frequentes</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a:effectLst/>
                        </a:rPr>
                        <a:t>Cosmos</a:t>
                      </a:r>
                      <a:endParaRPr lang="fr-FR" sz="100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88949774"/>
                  </a:ext>
                </a:extLst>
              </a:tr>
              <a:tr h="0">
                <a:tc>
                  <a:txBody>
                    <a:bodyPr/>
                    <a:lstStyle/>
                    <a:p>
                      <a:pPr>
                        <a:lnSpc>
                          <a:spcPct val="107000"/>
                        </a:lnSpc>
                        <a:spcAft>
                          <a:spcPts val="800"/>
                        </a:spcAft>
                      </a:pPr>
                      <a:r>
                        <a:rPr lang="en-US" sz="1000" u="sng">
                          <a:effectLst/>
                          <a:hlinkClick r:id="rId4"/>
                        </a:rPr>
                        <a:t>/cms/2/conditions-generales-de-vente</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a:effectLst/>
                        </a:rPr>
                        <a:t>Cosmos</a:t>
                      </a:r>
                      <a:endParaRPr lang="fr-FR" sz="100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1384252750"/>
                  </a:ext>
                </a:extLst>
              </a:tr>
              <a:tr h="0">
                <a:tc>
                  <a:txBody>
                    <a:bodyPr/>
                    <a:lstStyle/>
                    <a:p>
                      <a:pPr>
                        <a:lnSpc>
                          <a:spcPct val="107000"/>
                        </a:lnSpc>
                        <a:spcAft>
                          <a:spcPts val="800"/>
                        </a:spcAft>
                      </a:pPr>
                      <a:r>
                        <a:rPr lang="en-US" sz="1000" u="sng">
                          <a:effectLst/>
                          <a:hlinkClick r:id="rId5"/>
                        </a:rPr>
                        <a:t>/cms/10/services-gratuits-et-payants</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a:effectLst/>
                        </a:rPr>
                        <a:t>Cosmos</a:t>
                      </a:r>
                      <a:endParaRPr lang="fr-FR" sz="100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1366597485"/>
                  </a:ext>
                </a:extLst>
              </a:tr>
              <a:tr h="0">
                <a:tc>
                  <a:txBody>
                    <a:bodyPr/>
                    <a:lstStyle/>
                    <a:p>
                      <a:pPr>
                        <a:lnSpc>
                          <a:spcPct val="107000"/>
                        </a:lnSpc>
                        <a:spcAft>
                          <a:spcPts val="800"/>
                        </a:spcAft>
                      </a:pPr>
                      <a:r>
                        <a:rPr lang="en-US" sz="1000" u="sng">
                          <a:effectLst/>
                          <a:hlinkClick r:id="rId6"/>
                        </a:rPr>
                        <a:t>/cms/6/Service-apres-vente</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a:effectLst/>
                        </a:rPr>
                        <a:t>Cosmos</a:t>
                      </a:r>
                      <a:endParaRPr lang="fr-FR" sz="100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1474695295"/>
                  </a:ext>
                </a:extLst>
              </a:tr>
              <a:tr h="0">
                <a:tc>
                  <a:txBody>
                    <a:bodyPr/>
                    <a:lstStyle/>
                    <a:p>
                      <a:pPr>
                        <a:lnSpc>
                          <a:spcPct val="107000"/>
                        </a:lnSpc>
                        <a:spcAft>
                          <a:spcPts val="800"/>
                        </a:spcAft>
                      </a:pPr>
                      <a:r>
                        <a:rPr lang="en-US" sz="1000" u="sng">
                          <a:effectLst/>
                          <a:hlinkClick r:id="rId7"/>
                        </a:rPr>
                        <a:t>/cms/9/credit-mirindra</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a:effectLst/>
                        </a:rPr>
                        <a:t>Cosmos</a:t>
                      </a:r>
                      <a:endParaRPr lang="fr-FR" sz="100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174722376"/>
                  </a:ext>
                </a:extLst>
              </a:tr>
              <a:tr h="0">
                <a:tc>
                  <a:txBody>
                    <a:bodyPr/>
                    <a:lstStyle/>
                    <a:p>
                      <a:pPr>
                        <a:lnSpc>
                          <a:spcPct val="107000"/>
                        </a:lnSpc>
                        <a:spcAft>
                          <a:spcPts val="800"/>
                        </a:spcAft>
                      </a:pPr>
                      <a:r>
                        <a:rPr lang="en-US" sz="1000" u="sng">
                          <a:effectLst/>
                          <a:hlinkClick r:id="rId8"/>
                        </a:rPr>
                        <a:t>/module/twovbrandsglossary/glossary</a:t>
                      </a:r>
                      <a:endParaRPr lang="fr-FR" sz="1000">
                        <a:effectLst/>
                        <a:latin typeface="Arial" panose="020B0604020202020204" pitchFamily="34" charset="0"/>
                        <a:ea typeface="Arial" panose="020B0604020202020204" pitchFamily="34" charset="0"/>
                      </a:endParaRPr>
                    </a:p>
                  </a:txBody>
                  <a:tcPr marL="19050" marR="19050" marT="19050" marB="19050"/>
                </a:tc>
                <a:tc>
                  <a:txBody>
                    <a:bodyPr/>
                    <a:lstStyle/>
                    <a:p>
                      <a:pPr>
                        <a:lnSpc>
                          <a:spcPct val="107000"/>
                        </a:lnSpc>
                        <a:spcAft>
                          <a:spcPts val="800"/>
                        </a:spcAft>
                      </a:pPr>
                      <a:r>
                        <a:rPr lang="en-US" sz="1000" dirty="0">
                          <a:effectLst/>
                        </a:rPr>
                        <a:t>Cosmos</a:t>
                      </a:r>
                      <a:endParaRPr lang="fr-FR" sz="1000" dirty="0">
                        <a:effectLst/>
                        <a:latin typeface="Arial" panose="020B0604020202020204" pitchFamily="34" charset="0"/>
                        <a:ea typeface="Arial" panose="020B0604020202020204" pitchFamily="34" charset="0"/>
                      </a:endParaRPr>
                    </a:p>
                  </a:txBody>
                  <a:tcPr marL="19050" marR="19050" marT="19050" marB="19050"/>
                </a:tc>
                <a:extLst>
                  <a:ext uri="{0D108BD9-81ED-4DB2-BD59-A6C34878D82A}">
                    <a16:rowId xmlns:a16="http://schemas.microsoft.com/office/drawing/2014/main" val="2706085603"/>
                  </a:ext>
                </a:extLst>
              </a:tr>
            </a:tbl>
          </a:graphicData>
        </a:graphic>
      </p:graphicFrame>
      <p:sp>
        <p:nvSpPr>
          <p:cNvPr id="11" name="ZoneTexte 10">
            <a:extLst>
              <a:ext uri="{FF2B5EF4-FFF2-40B4-BE49-F238E27FC236}">
                <a16:creationId xmlns:a16="http://schemas.microsoft.com/office/drawing/2014/main" id="{8AAB425A-CD75-43B0-3851-EBABC570F58B}"/>
              </a:ext>
            </a:extLst>
          </p:cNvPr>
          <p:cNvSpPr txBox="1"/>
          <p:nvPr/>
        </p:nvSpPr>
        <p:spPr>
          <a:xfrm>
            <a:off x="2617557" y="4713905"/>
            <a:ext cx="2312126" cy="369332"/>
          </a:xfrm>
          <a:prstGeom prst="rect">
            <a:avLst/>
          </a:prstGeom>
          <a:noFill/>
        </p:spPr>
        <p:txBody>
          <a:bodyPr wrap="square" rtlCol="0">
            <a:spAutoFit/>
          </a:bodyPr>
          <a:lstStyle/>
          <a:p>
            <a:pPr algn="ctr"/>
            <a:r>
              <a:rPr lang="fr-FR" dirty="0"/>
              <a:t>Liens dupliqués</a:t>
            </a:r>
          </a:p>
        </p:txBody>
      </p:sp>
      <p:pic>
        <p:nvPicPr>
          <p:cNvPr id="13" name="Image 12">
            <a:extLst>
              <a:ext uri="{FF2B5EF4-FFF2-40B4-BE49-F238E27FC236}">
                <a16:creationId xmlns:a16="http://schemas.microsoft.com/office/drawing/2014/main" id="{407F6EC5-BCC6-32AA-4765-DBDD8FE98B1E}"/>
              </a:ext>
            </a:extLst>
          </p:cNvPr>
          <p:cNvPicPr>
            <a:picLocks noChangeAspect="1"/>
          </p:cNvPicPr>
          <p:nvPr/>
        </p:nvPicPr>
        <p:blipFill>
          <a:blip r:embed="rId9"/>
          <a:stretch>
            <a:fillRect/>
          </a:stretch>
        </p:blipFill>
        <p:spPr>
          <a:xfrm>
            <a:off x="958575" y="7256803"/>
            <a:ext cx="5619750" cy="1676400"/>
          </a:xfrm>
          <a:prstGeom prst="rect">
            <a:avLst/>
          </a:prstGeom>
        </p:spPr>
      </p:pic>
      <p:sp>
        <p:nvSpPr>
          <p:cNvPr id="14" name="ZoneTexte 13">
            <a:extLst>
              <a:ext uri="{FF2B5EF4-FFF2-40B4-BE49-F238E27FC236}">
                <a16:creationId xmlns:a16="http://schemas.microsoft.com/office/drawing/2014/main" id="{F433BCB7-17B5-D75A-F76E-E44B380BE3F6}"/>
              </a:ext>
            </a:extLst>
          </p:cNvPr>
          <p:cNvSpPr txBox="1"/>
          <p:nvPr/>
        </p:nvSpPr>
        <p:spPr>
          <a:xfrm>
            <a:off x="2289741" y="6716286"/>
            <a:ext cx="2980192" cy="369332"/>
          </a:xfrm>
          <a:prstGeom prst="rect">
            <a:avLst/>
          </a:prstGeom>
          <a:noFill/>
        </p:spPr>
        <p:txBody>
          <a:bodyPr wrap="square" rtlCol="0">
            <a:spAutoFit/>
          </a:bodyPr>
          <a:lstStyle/>
          <a:p>
            <a:pPr algn="ctr"/>
            <a:r>
              <a:rPr lang="fr-FR" dirty="0"/>
              <a:t>Pages sans </a:t>
            </a:r>
            <a:r>
              <a:rPr lang="fr-FR" dirty="0" err="1"/>
              <a:t>meta</a:t>
            </a:r>
            <a:r>
              <a:rPr lang="fr-FR" dirty="0"/>
              <a:t> description</a:t>
            </a:r>
          </a:p>
        </p:txBody>
      </p:sp>
    </p:spTree>
    <p:extLst>
      <p:ext uri="{BB962C8B-B14F-4D97-AF65-F5344CB8AC3E}">
        <p14:creationId xmlns:p14="http://schemas.microsoft.com/office/powerpoint/2010/main" val="625313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16" name="Image 15">
            <a:extLst>
              <a:ext uri="{FF2B5EF4-FFF2-40B4-BE49-F238E27FC236}">
                <a16:creationId xmlns:a16="http://schemas.microsoft.com/office/drawing/2014/main" id="{0D943353-D28A-6414-E5CE-A7CF26F57B19}"/>
              </a:ext>
            </a:extLst>
          </p:cNvPr>
          <p:cNvPicPr>
            <a:picLocks noChangeAspect="1"/>
          </p:cNvPicPr>
          <p:nvPr/>
        </p:nvPicPr>
        <p:blipFill>
          <a:blip r:embed="rId3"/>
          <a:stretch>
            <a:fillRect/>
          </a:stretch>
        </p:blipFill>
        <p:spPr>
          <a:xfrm>
            <a:off x="674687" y="1490708"/>
            <a:ext cx="6210300" cy="1847850"/>
          </a:xfrm>
          <a:prstGeom prst="rect">
            <a:avLst/>
          </a:prstGeom>
        </p:spPr>
      </p:pic>
      <p:sp>
        <p:nvSpPr>
          <p:cNvPr id="17" name="ZoneTexte 16">
            <a:extLst>
              <a:ext uri="{FF2B5EF4-FFF2-40B4-BE49-F238E27FC236}">
                <a16:creationId xmlns:a16="http://schemas.microsoft.com/office/drawing/2014/main" id="{3133B504-E1C7-271D-44E9-4367B54782C5}"/>
              </a:ext>
            </a:extLst>
          </p:cNvPr>
          <p:cNvSpPr txBox="1"/>
          <p:nvPr/>
        </p:nvSpPr>
        <p:spPr>
          <a:xfrm>
            <a:off x="2289741" y="1309370"/>
            <a:ext cx="2980192" cy="369332"/>
          </a:xfrm>
          <a:prstGeom prst="rect">
            <a:avLst/>
          </a:prstGeom>
          <a:noFill/>
        </p:spPr>
        <p:txBody>
          <a:bodyPr wrap="square" rtlCol="0">
            <a:spAutoFit/>
          </a:bodyPr>
          <a:lstStyle/>
          <a:p>
            <a:pPr algn="ctr"/>
            <a:r>
              <a:rPr lang="fr-FR" dirty="0"/>
              <a:t>Meta description trop long</a:t>
            </a:r>
          </a:p>
        </p:txBody>
      </p:sp>
      <p:pic>
        <p:nvPicPr>
          <p:cNvPr id="3" name="Image 2">
            <a:extLst>
              <a:ext uri="{FF2B5EF4-FFF2-40B4-BE49-F238E27FC236}">
                <a16:creationId xmlns:a16="http://schemas.microsoft.com/office/drawing/2014/main" id="{90056374-86DB-5539-3ADA-1D67356B843F}"/>
              </a:ext>
            </a:extLst>
          </p:cNvPr>
          <p:cNvPicPr>
            <a:picLocks noChangeAspect="1"/>
          </p:cNvPicPr>
          <p:nvPr/>
        </p:nvPicPr>
        <p:blipFill>
          <a:blip r:embed="rId4"/>
          <a:stretch>
            <a:fillRect/>
          </a:stretch>
        </p:blipFill>
        <p:spPr>
          <a:xfrm>
            <a:off x="524542" y="3398728"/>
            <a:ext cx="6515100" cy="2238375"/>
          </a:xfrm>
          <a:prstGeom prst="rect">
            <a:avLst/>
          </a:prstGeom>
        </p:spPr>
      </p:pic>
      <p:sp>
        <p:nvSpPr>
          <p:cNvPr id="20" name="ZoneTexte 19">
            <a:extLst>
              <a:ext uri="{FF2B5EF4-FFF2-40B4-BE49-F238E27FC236}">
                <a16:creationId xmlns:a16="http://schemas.microsoft.com/office/drawing/2014/main" id="{FE22335B-7535-3557-8334-3C9B177F4F1A}"/>
              </a:ext>
            </a:extLst>
          </p:cNvPr>
          <p:cNvSpPr txBox="1"/>
          <p:nvPr/>
        </p:nvSpPr>
        <p:spPr>
          <a:xfrm>
            <a:off x="2289741" y="3190105"/>
            <a:ext cx="2980192" cy="369332"/>
          </a:xfrm>
          <a:prstGeom prst="rect">
            <a:avLst/>
          </a:prstGeom>
          <a:noFill/>
        </p:spPr>
        <p:txBody>
          <a:bodyPr wrap="square" rtlCol="0">
            <a:spAutoFit/>
          </a:bodyPr>
          <a:lstStyle/>
          <a:p>
            <a:pPr algn="ctr"/>
            <a:r>
              <a:rPr lang="fr-FR" dirty="0"/>
              <a:t>Meta description trop court</a:t>
            </a:r>
          </a:p>
        </p:txBody>
      </p:sp>
      <p:pic>
        <p:nvPicPr>
          <p:cNvPr id="25" name="Image 24">
            <a:extLst>
              <a:ext uri="{FF2B5EF4-FFF2-40B4-BE49-F238E27FC236}">
                <a16:creationId xmlns:a16="http://schemas.microsoft.com/office/drawing/2014/main" id="{0008C1B2-F05B-D65A-6C7C-8D8AB4121E0C}"/>
              </a:ext>
            </a:extLst>
          </p:cNvPr>
          <p:cNvPicPr>
            <a:picLocks noChangeAspect="1"/>
          </p:cNvPicPr>
          <p:nvPr/>
        </p:nvPicPr>
        <p:blipFill>
          <a:blip r:embed="rId5"/>
          <a:stretch>
            <a:fillRect/>
          </a:stretch>
        </p:blipFill>
        <p:spPr>
          <a:xfrm>
            <a:off x="365124" y="5987396"/>
            <a:ext cx="6829425" cy="1924050"/>
          </a:xfrm>
          <a:prstGeom prst="rect">
            <a:avLst/>
          </a:prstGeom>
        </p:spPr>
      </p:pic>
      <p:sp>
        <p:nvSpPr>
          <p:cNvPr id="23" name="ZoneTexte 22">
            <a:extLst>
              <a:ext uri="{FF2B5EF4-FFF2-40B4-BE49-F238E27FC236}">
                <a16:creationId xmlns:a16="http://schemas.microsoft.com/office/drawing/2014/main" id="{CAE7BF4E-F921-030C-01C5-70D8AF4E286B}"/>
              </a:ext>
            </a:extLst>
          </p:cNvPr>
          <p:cNvSpPr txBox="1"/>
          <p:nvPr/>
        </p:nvSpPr>
        <p:spPr>
          <a:xfrm>
            <a:off x="2289741" y="5771257"/>
            <a:ext cx="2980192" cy="369332"/>
          </a:xfrm>
          <a:prstGeom prst="rect">
            <a:avLst/>
          </a:prstGeom>
          <a:noFill/>
        </p:spPr>
        <p:txBody>
          <a:bodyPr wrap="square" rtlCol="0">
            <a:spAutoFit/>
          </a:bodyPr>
          <a:lstStyle/>
          <a:p>
            <a:pPr algn="ctr"/>
            <a:r>
              <a:rPr lang="fr-FR" dirty="0"/>
              <a:t>Plusieurs h1 sur une page</a:t>
            </a:r>
          </a:p>
        </p:txBody>
      </p:sp>
    </p:spTree>
    <p:extLst>
      <p:ext uri="{BB962C8B-B14F-4D97-AF65-F5344CB8AC3E}">
        <p14:creationId xmlns:p14="http://schemas.microsoft.com/office/powerpoint/2010/main" val="242464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3" name="Image 2">
            <a:extLst>
              <a:ext uri="{FF2B5EF4-FFF2-40B4-BE49-F238E27FC236}">
                <a16:creationId xmlns:a16="http://schemas.microsoft.com/office/drawing/2014/main" id="{3233287F-0542-2985-42FB-9CA76FE897C6}"/>
              </a:ext>
            </a:extLst>
          </p:cNvPr>
          <p:cNvPicPr>
            <a:picLocks noChangeAspect="1"/>
          </p:cNvPicPr>
          <p:nvPr/>
        </p:nvPicPr>
        <p:blipFill>
          <a:blip r:embed="rId3"/>
          <a:stretch>
            <a:fillRect/>
          </a:stretch>
        </p:blipFill>
        <p:spPr>
          <a:xfrm>
            <a:off x="753506" y="2395420"/>
            <a:ext cx="6052661" cy="2730002"/>
          </a:xfrm>
          <a:prstGeom prst="rect">
            <a:avLst/>
          </a:prstGeom>
        </p:spPr>
      </p:pic>
      <p:pic>
        <p:nvPicPr>
          <p:cNvPr id="17" name="Image 16">
            <a:extLst>
              <a:ext uri="{FF2B5EF4-FFF2-40B4-BE49-F238E27FC236}">
                <a16:creationId xmlns:a16="http://schemas.microsoft.com/office/drawing/2014/main" id="{7A7FEDDA-50DB-0ACF-1FCE-A7547C5511C2}"/>
              </a:ext>
            </a:extLst>
          </p:cNvPr>
          <p:cNvPicPr>
            <a:picLocks noChangeAspect="1"/>
          </p:cNvPicPr>
          <p:nvPr/>
        </p:nvPicPr>
        <p:blipFill>
          <a:blip r:embed="rId4"/>
          <a:stretch>
            <a:fillRect/>
          </a:stretch>
        </p:blipFill>
        <p:spPr>
          <a:xfrm>
            <a:off x="753506" y="5869900"/>
            <a:ext cx="6052661" cy="2033490"/>
          </a:xfrm>
          <a:prstGeom prst="rect">
            <a:avLst/>
          </a:prstGeom>
        </p:spPr>
      </p:pic>
      <p:sp>
        <p:nvSpPr>
          <p:cNvPr id="22" name="ZoneTexte 21">
            <a:extLst>
              <a:ext uri="{FF2B5EF4-FFF2-40B4-BE49-F238E27FC236}">
                <a16:creationId xmlns:a16="http://schemas.microsoft.com/office/drawing/2014/main" id="{26911EB8-DE18-61A2-BBF0-4BAC7616E7A6}"/>
              </a:ext>
            </a:extLst>
          </p:cNvPr>
          <p:cNvSpPr txBox="1"/>
          <p:nvPr/>
        </p:nvSpPr>
        <p:spPr>
          <a:xfrm>
            <a:off x="3154803" y="1998332"/>
            <a:ext cx="1250066" cy="276999"/>
          </a:xfrm>
          <a:prstGeom prst="rect">
            <a:avLst/>
          </a:prstGeom>
          <a:noFill/>
        </p:spPr>
        <p:txBody>
          <a:bodyPr wrap="square" rtlCol="0">
            <a:spAutoFit/>
          </a:bodyPr>
          <a:lstStyle/>
          <a:p>
            <a:pPr algn="ctr"/>
            <a:r>
              <a:rPr lang="fr-FR" sz="1200" dirty="0"/>
              <a:t>Extrait du code</a:t>
            </a:r>
          </a:p>
        </p:txBody>
      </p:sp>
      <p:sp>
        <p:nvSpPr>
          <p:cNvPr id="23" name="ZoneTexte 22">
            <a:extLst>
              <a:ext uri="{FF2B5EF4-FFF2-40B4-BE49-F238E27FC236}">
                <a16:creationId xmlns:a16="http://schemas.microsoft.com/office/drawing/2014/main" id="{64538A41-B91C-C4D2-73FF-6C5D5EAEB332}"/>
              </a:ext>
            </a:extLst>
          </p:cNvPr>
          <p:cNvSpPr txBox="1"/>
          <p:nvPr/>
        </p:nvSpPr>
        <p:spPr>
          <a:xfrm>
            <a:off x="3154803" y="5245511"/>
            <a:ext cx="1250066" cy="276999"/>
          </a:xfrm>
          <a:prstGeom prst="rect">
            <a:avLst/>
          </a:prstGeom>
          <a:noFill/>
        </p:spPr>
        <p:txBody>
          <a:bodyPr wrap="square" rtlCol="0">
            <a:spAutoFit/>
          </a:bodyPr>
          <a:lstStyle/>
          <a:p>
            <a:pPr algn="ctr"/>
            <a:r>
              <a:rPr lang="fr-FR" sz="1200" dirty="0" err="1"/>
              <a:t>Sitemap</a:t>
            </a:r>
            <a:endParaRPr lang="fr-FR" sz="1200" dirty="0"/>
          </a:p>
        </p:txBody>
      </p:sp>
    </p:spTree>
    <p:extLst>
      <p:ext uri="{BB962C8B-B14F-4D97-AF65-F5344CB8AC3E}">
        <p14:creationId xmlns:p14="http://schemas.microsoft.com/office/powerpoint/2010/main" val="938664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14" name="Image 13">
            <a:extLst>
              <a:ext uri="{FF2B5EF4-FFF2-40B4-BE49-F238E27FC236}">
                <a16:creationId xmlns:a16="http://schemas.microsoft.com/office/drawing/2014/main" id="{79A690B4-7CFC-D47B-5054-EB61BD9C4815}"/>
              </a:ext>
            </a:extLst>
          </p:cNvPr>
          <p:cNvPicPr>
            <a:picLocks noChangeAspect="1"/>
          </p:cNvPicPr>
          <p:nvPr/>
        </p:nvPicPr>
        <p:blipFill>
          <a:blip r:embed="rId3"/>
          <a:stretch>
            <a:fillRect/>
          </a:stretch>
        </p:blipFill>
        <p:spPr>
          <a:xfrm>
            <a:off x="2846387" y="6125953"/>
            <a:ext cx="1866900" cy="552450"/>
          </a:xfrm>
          <a:prstGeom prst="rect">
            <a:avLst/>
          </a:prstGeom>
        </p:spPr>
      </p:pic>
      <p:pic>
        <p:nvPicPr>
          <p:cNvPr id="15" name="Image 14">
            <a:extLst>
              <a:ext uri="{FF2B5EF4-FFF2-40B4-BE49-F238E27FC236}">
                <a16:creationId xmlns:a16="http://schemas.microsoft.com/office/drawing/2014/main" id="{5840F554-0011-28F3-04C6-ECC260FBE0CC}"/>
              </a:ext>
            </a:extLst>
          </p:cNvPr>
          <p:cNvPicPr>
            <a:picLocks noChangeAspect="1"/>
          </p:cNvPicPr>
          <p:nvPr/>
        </p:nvPicPr>
        <p:blipFill>
          <a:blip r:embed="rId4"/>
          <a:stretch>
            <a:fillRect/>
          </a:stretch>
        </p:blipFill>
        <p:spPr>
          <a:xfrm>
            <a:off x="781641" y="2667188"/>
            <a:ext cx="5996392" cy="2571688"/>
          </a:xfrm>
          <a:prstGeom prst="rect">
            <a:avLst/>
          </a:prstGeom>
        </p:spPr>
      </p:pic>
      <p:sp>
        <p:nvSpPr>
          <p:cNvPr id="16" name="ZoneTexte 15">
            <a:extLst>
              <a:ext uri="{FF2B5EF4-FFF2-40B4-BE49-F238E27FC236}">
                <a16:creationId xmlns:a16="http://schemas.microsoft.com/office/drawing/2014/main" id="{32EC4C70-F400-7341-3DC8-495321E821D8}"/>
              </a:ext>
            </a:extLst>
          </p:cNvPr>
          <p:cNvSpPr txBox="1"/>
          <p:nvPr/>
        </p:nvSpPr>
        <p:spPr>
          <a:xfrm>
            <a:off x="3140355" y="2074827"/>
            <a:ext cx="1250066" cy="276999"/>
          </a:xfrm>
          <a:prstGeom prst="rect">
            <a:avLst/>
          </a:prstGeom>
          <a:noFill/>
        </p:spPr>
        <p:txBody>
          <a:bodyPr wrap="square" rtlCol="0">
            <a:spAutoFit/>
          </a:bodyPr>
          <a:lstStyle/>
          <a:p>
            <a:pPr algn="ctr"/>
            <a:r>
              <a:rPr lang="fr-FR" sz="1200" dirty="0"/>
              <a:t>Contenu</a:t>
            </a:r>
          </a:p>
        </p:txBody>
      </p:sp>
      <p:sp>
        <p:nvSpPr>
          <p:cNvPr id="17" name="ZoneTexte 16">
            <a:extLst>
              <a:ext uri="{FF2B5EF4-FFF2-40B4-BE49-F238E27FC236}">
                <a16:creationId xmlns:a16="http://schemas.microsoft.com/office/drawing/2014/main" id="{99C8F9B7-2824-1809-4F38-F877C611EDF9}"/>
              </a:ext>
            </a:extLst>
          </p:cNvPr>
          <p:cNvSpPr txBox="1"/>
          <p:nvPr/>
        </p:nvSpPr>
        <p:spPr>
          <a:xfrm>
            <a:off x="3154804" y="5612917"/>
            <a:ext cx="1250066" cy="276999"/>
          </a:xfrm>
          <a:prstGeom prst="rect">
            <a:avLst/>
          </a:prstGeom>
          <a:noFill/>
        </p:spPr>
        <p:txBody>
          <a:bodyPr wrap="square" rtlCol="0">
            <a:spAutoFit/>
          </a:bodyPr>
          <a:lstStyle/>
          <a:p>
            <a:pPr algn="ctr"/>
            <a:r>
              <a:rPr lang="fr-FR" sz="1200" dirty="0"/>
              <a:t>Icones</a:t>
            </a:r>
          </a:p>
        </p:txBody>
      </p:sp>
    </p:spTree>
    <p:extLst>
      <p:ext uri="{BB962C8B-B14F-4D97-AF65-F5344CB8AC3E}">
        <p14:creationId xmlns:p14="http://schemas.microsoft.com/office/powerpoint/2010/main" val="204296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45EF3DAB-CCC9-F435-1968-A96B8E857B37}"/>
              </a:ext>
            </a:extLst>
          </p:cNvPr>
          <p:cNvSpPr txBox="1"/>
          <p:nvPr/>
        </p:nvSpPr>
        <p:spPr>
          <a:xfrm>
            <a:off x="581976" y="622542"/>
            <a:ext cx="5764395" cy="646331"/>
          </a:xfrm>
          <a:prstGeom prst="rect">
            <a:avLst/>
          </a:prstGeom>
          <a:noFill/>
        </p:spPr>
        <p:txBody>
          <a:bodyPr wrap="square" rtlCol="0">
            <a:spAutoFit/>
          </a:bodyPr>
          <a:lstStyle/>
          <a:p>
            <a:pPr algn="ctr"/>
            <a:r>
              <a:rPr lang="fr-FR" sz="3600" spc="45" dirty="0">
                <a:solidFill>
                  <a:srgbClr val="002060"/>
                </a:solidFill>
                <a:effectLst/>
                <a:ea typeface="Times New Roman" panose="02020603050405020304" pitchFamily="18" charset="0"/>
              </a:rPr>
              <a:t>Le client et son entreprise</a:t>
            </a:r>
            <a:endParaRPr lang="fr-FR" sz="3600" dirty="0">
              <a:solidFill>
                <a:srgbClr val="002060"/>
              </a:solidFill>
            </a:endParaRPr>
          </a:p>
        </p:txBody>
      </p:sp>
      <p:sp>
        <p:nvSpPr>
          <p:cNvPr id="3" name="ZoneTexte 2">
            <a:extLst>
              <a:ext uri="{FF2B5EF4-FFF2-40B4-BE49-F238E27FC236}">
                <a16:creationId xmlns:a16="http://schemas.microsoft.com/office/drawing/2014/main" id="{3D7F819B-7733-15C4-8AAD-3F76C297FFD0}"/>
              </a:ext>
            </a:extLst>
          </p:cNvPr>
          <p:cNvSpPr txBox="1"/>
          <p:nvPr/>
        </p:nvSpPr>
        <p:spPr>
          <a:xfrm>
            <a:off x="311595" y="1259955"/>
            <a:ext cx="6827535" cy="1569660"/>
          </a:xfrm>
          <a:prstGeom prst="rect">
            <a:avLst/>
          </a:prstGeom>
          <a:noFill/>
        </p:spPr>
        <p:txBody>
          <a:bodyPr wrap="square" rtlCol="0">
            <a:spAutoFit/>
          </a:bodyPr>
          <a:lstStyle/>
          <a:p>
            <a:pPr>
              <a:spcAft>
                <a:spcPts val="1200"/>
              </a:spcAft>
            </a:pPr>
            <a:r>
              <a:rPr lang="fr-FR" sz="1200" spc="45" dirty="0">
                <a:solidFill>
                  <a:srgbClr val="000000"/>
                </a:solidFill>
                <a:effectLst/>
                <a:ea typeface="Times New Roman" panose="02020603050405020304" pitchFamily="18" charset="0"/>
                <a:cs typeface="Times New Roman" panose="02020603050405020304" pitchFamily="18" charset="0"/>
              </a:rPr>
              <a:t>Pour démarcher notre client, nous avons envoyé un mail pour leurs exposer l’utilité de la démarche mais aussi pour leurs montrer l’avantage qu’ils peuvent avoir à la fin des études que nous allons effectuer. </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Ils nous ont donné un rendez-vous dans leur local à </a:t>
            </a:r>
            <a:r>
              <a:rPr lang="fr-FR" sz="1200" spc="45" dirty="0" err="1">
                <a:solidFill>
                  <a:srgbClr val="000000"/>
                </a:solidFill>
                <a:effectLst/>
                <a:ea typeface="Times New Roman" panose="02020603050405020304" pitchFamily="18" charset="0"/>
                <a:cs typeface="Times New Roman" panose="02020603050405020304" pitchFamily="18" charset="0"/>
              </a:rPr>
              <a:t>Ankorondrano</a:t>
            </a:r>
            <a:r>
              <a:rPr lang="fr-FR" sz="1200" spc="45" dirty="0">
                <a:solidFill>
                  <a:srgbClr val="000000"/>
                </a:solidFill>
                <a:effectLst/>
                <a:ea typeface="Times New Roman" panose="02020603050405020304" pitchFamily="18" charset="0"/>
                <a:cs typeface="Times New Roman" panose="02020603050405020304" pitchFamily="18" charset="0"/>
              </a:rPr>
              <a:t>.</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On s’est présenté, expliquer le programme D-CLIC, décrire les étapes de notre étude. Bien-sur ils ont été intrigué et ont accepté.</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Enfin on s’est mis d’accord sur les informations dont on avait besoin, leur besoin en termes de marketing et de communication digitale et sur le livrable. </a:t>
            </a:r>
            <a:endParaRPr lang="fr-FR" sz="1200" dirty="0">
              <a:effectLst/>
              <a:ea typeface="Calibri" panose="020F0502020204030204" pitchFamily="34" charset="0"/>
              <a:cs typeface="Times New Roman" panose="02020603050405020304" pitchFamily="18" charset="0"/>
            </a:endParaRPr>
          </a:p>
        </p:txBody>
      </p:sp>
      <p:sp>
        <p:nvSpPr>
          <p:cNvPr id="16" name="ZoneTexte 15">
            <a:extLst>
              <a:ext uri="{FF2B5EF4-FFF2-40B4-BE49-F238E27FC236}">
                <a16:creationId xmlns:a16="http://schemas.microsoft.com/office/drawing/2014/main" id="{F7406EF7-2094-A009-375F-3A34C65B18DC}"/>
              </a:ext>
            </a:extLst>
          </p:cNvPr>
          <p:cNvSpPr txBox="1"/>
          <p:nvPr/>
        </p:nvSpPr>
        <p:spPr>
          <a:xfrm>
            <a:off x="311595" y="2756027"/>
            <a:ext cx="1383900" cy="461665"/>
          </a:xfrm>
          <a:prstGeom prst="rect">
            <a:avLst/>
          </a:prstGeom>
          <a:noFill/>
        </p:spPr>
        <p:txBody>
          <a:bodyPr wrap="square" rtlCol="0" anchor="ctr">
            <a:spAutoFit/>
          </a:bodyPr>
          <a:lstStyle/>
          <a:p>
            <a:pPr algn="ctr"/>
            <a:r>
              <a:rPr lang="fr-FR" sz="2400" spc="45" dirty="0">
                <a:solidFill>
                  <a:srgbClr val="DA291C"/>
                </a:solidFill>
                <a:effectLst/>
                <a:ea typeface="Times New Roman" panose="02020603050405020304" pitchFamily="18" charset="0"/>
                <a:cs typeface="Times New Roman" panose="02020603050405020304" pitchFamily="18" charset="0"/>
              </a:rPr>
              <a:t>COSMOS</a:t>
            </a:r>
            <a:endParaRPr lang="fr-FR" sz="1800" dirty="0">
              <a:effectLst/>
              <a:ea typeface="Calibri" panose="020F0502020204030204" pitchFamily="34" charset="0"/>
              <a:cs typeface="Times New Roman" panose="02020603050405020304" pitchFamily="18" charset="0"/>
            </a:endParaRPr>
          </a:p>
        </p:txBody>
      </p:sp>
      <p:sp>
        <p:nvSpPr>
          <p:cNvPr id="17" name="ZoneTexte 16">
            <a:extLst>
              <a:ext uri="{FF2B5EF4-FFF2-40B4-BE49-F238E27FC236}">
                <a16:creationId xmlns:a16="http://schemas.microsoft.com/office/drawing/2014/main" id="{798C1C19-659E-1B1E-D269-CDB2751CDBA0}"/>
              </a:ext>
            </a:extLst>
          </p:cNvPr>
          <p:cNvSpPr txBox="1"/>
          <p:nvPr/>
        </p:nvSpPr>
        <p:spPr>
          <a:xfrm>
            <a:off x="311595" y="3114240"/>
            <a:ext cx="6936484" cy="2975173"/>
          </a:xfrm>
          <a:prstGeom prst="rect">
            <a:avLst/>
          </a:prstGeom>
          <a:noFill/>
        </p:spPr>
        <p:txBody>
          <a:bodyPr wrap="square" rtlCol="0">
            <a:spAutoFit/>
          </a:bodyPr>
          <a:lstStyle/>
          <a:p>
            <a:pPr>
              <a:spcAft>
                <a:spcPts val="1200"/>
              </a:spcAft>
            </a:pPr>
            <a:r>
              <a:rPr lang="fr-FR" sz="1200" spc="45" dirty="0">
                <a:solidFill>
                  <a:srgbClr val="000000"/>
                </a:solidFill>
                <a:effectLst/>
                <a:ea typeface="Times New Roman" panose="02020603050405020304" pitchFamily="18" charset="0"/>
                <a:cs typeface="Times New Roman" panose="02020603050405020304" pitchFamily="18" charset="0"/>
              </a:rPr>
              <a:t>Cosmos est l’un des plus grands spécialistes à Madagascar dans la vente de Meuble, Électroménager, Téléphonie, TV, Hifi, Instrument de musique et Multimédia. Il s’engage sur les meilleurs services, le plus large choix et les offres les plus attrayantes. S’inscrivant dans une politique de proximité, Cosmos a inauguré son premier magasin à Antananarivo en 2015 et a pu se développer rapidement et étoffer son réseau.</a:t>
            </a:r>
            <a:endParaRPr lang="fr-FR" sz="1200" dirty="0">
              <a:effectLst/>
              <a:ea typeface="Calibri" panose="020F0502020204030204" pitchFamily="34" charset="0"/>
              <a:cs typeface="Times New Roman" panose="02020603050405020304" pitchFamily="18" charset="0"/>
            </a:endParaRPr>
          </a:p>
          <a:p>
            <a:pPr>
              <a:spcAft>
                <a:spcPts val="1200"/>
              </a:spcAft>
            </a:pPr>
            <a:r>
              <a:rPr lang="fr-FR" sz="1200" spc="45" dirty="0">
                <a:solidFill>
                  <a:srgbClr val="000000"/>
                </a:solidFill>
                <a:effectLst/>
                <a:ea typeface="Times New Roman" panose="02020603050405020304" pitchFamily="18" charset="0"/>
                <a:cs typeface="Times New Roman" panose="02020603050405020304" pitchFamily="18" charset="0"/>
              </a:rPr>
              <a:t>Ces clients  sont : les particuliers, les fonctionnaires, les salariés, les travailleurs indépendants.</a:t>
            </a:r>
          </a:p>
          <a:p>
            <a:pPr>
              <a:spcAft>
                <a:spcPts val="1200"/>
              </a:spcAft>
            </a:pPr>
            <a:br>
              <a:rPr lang="fr-FR" sz="1200" spc="45" dirty="0">
                <a:solidFill>
                  <a:srgbClr val="000000"/>
                </a:solidFill>
                <a:effectLst/>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Aujourd’hui, il compte 15 magasins dans tout Madagascar :</a:t>
            </a:r>
            <a:endParaRPr lang="fr-FR" sz="1200" dirty="0">
              <a:effectLst/>
              <a:ea typeface="Calibri" panose="020F0502020204030204" pitchFamily="34" charset="0"/>
              <a:cs typeface="Times New Roman" panose="02020603050405020304" pitchFamily="18" charset="0"/>
            </a:endParaRPr>
          </a:p>
          <a:p>
            <a:pPr>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 7 magasins à Antananarivo (</a:t>
            </a:r>
            <a:r>
              <a:rPr lang="fr-FR" sz="1200" spc="45" dirty="0" err="1">
                <a:solidFill>
                  <a:srgbClr val="000000"/>
                </a:solidFill>
                <a:effectLst/>
                <a:ea typeface="Times New Roman" panose="02020603050405020304" pitchFamily="18" charset="0"/>
                <a:cs typeface="Times New Roman" panose="02020603050405020304" pitchFamily="18" charset="0"/>
              </a:rPr>
              <a:t>Ankorondrano</a:t>
            </a:r>
            <a:r>
              <a:rPr lang="fr-FR" sz="1200" spc="45" dirty="0">
                <a:solidFill>
                  <a:srgbClr val="000000"/>
                </a:solidFill>
                <a:effectLst/>
                <a:ea typeface="Times New Roman" panose="02020603050405020304" pitchFamily="18" charset="0"/>
                <a:cs typeface="Times New Roman" panose="02020603050405020304" pitchFamily="18" charset="0"/>
              </a:rPr>
              <a:t>, </a:t>
            </a:r>
            <a:r>
              <a:rPr lang="fr-FR" sz="1200" spc="45" dirty="0" err="1">
                <a:solidFill>
                  <a:srgbClr val="000000"/>
                </a:solidFill>
                <a:effectLst/>
                <a:ea typeface="Times New Roman" panose="02020603050405020304" pitchFamily="18" charset="0"/>
                <a:cs typeface="Times New Roman" panose="02020603050405020304" pitchFamily="18" charset="0"/>
              </a:rPr>
              <a:t>Analakely</a:t>
            </a:r>
            <a:r>
              <a:rPr lang="fr-FR" sz="1200" spc="45" dirty="0">
                <a:solidFill>
                  <a:srgbClr val="000000"/>
                </a:solidFill>
                <a:effectLst/>
                <a:ea typeface="Times New Roman" panose="02020603050405020304" pitchFamily="18" charset="0"/>
                <a:cs typeface="Times New Roman" panose="02020603050405020304" pitchFamily="18" charset="0"/>
              </a:rPr>
              <a:t>, </a:t>
            </a:r>
            <a:r>
              <a:rPr lang="fr-FR" sz="1200" spc="45" dirty="0" err="1">
                <a:solidFill>
                  <a:srgbClr val="000000"/>
                </a:solidFill>
                <a:effectLst/>
                <a:ea typeface="Times New Roman" panose="02020603050405020304" pitchFamily="18" charset="0"/>
                <a:cs typeface="Times New Roman" panose="02020603050405020304" pitchFamily="18" charset="0"/>
              </a:rPr>
              <a:t>Tanjombato</a:t>
            </a:r>
            <a:r>
              <a:rPr lang="fr-FR" sz="1200" spc="45" dirty="0">
                <a:solidFill>
                  <a:srgbClr val="000000"/>
                </a:solidFill>
                <a:effectLst/>
                <a:ea typeface="Times New Roman" panose="02020603050405020304" pitchFamily="18" charset="0"/>
                <a:cs typeface="Times New Roman" panose="02020603050405020304" pitchFamily="18" charset="0"/>
              </a:rPr>
              <a:t>, La City </a:t>
            </a:r>
            <a:r>
              <a:rPr lang="fr-FR" sz="1200" spc="45" dirty="0" err="1">
                <a:solidFill>
                  <a:srgbClr val="000000"/>
                </a:solidFill>
                <a:effectLst/>
                <a:ea typeface="Times New Roman" panose="02020603050405020304" pitchFamily="18" charset="0"/>
                <a:cs typeface="Times New Roman" panose="02020603050405020304" pitchFamily="18" charset="0"/>
              </a:rPr>
              <a:t>Ivandry</a:t>
            </a:r>
            <a:r>
              <a:rPr lang="fr-FR" sz="1200" spc="45" dirty="0">
                <a:solidFill>
                  <a:srgbClr val="000000"/>
                </a:solidFill>
                <a:effectLst/>
                <a:ea typeface="Times New Roman" panose="02020603050405020304" pitchFamily="18" charset="0"/>
                <a:cs typeface="Times New Roman" panose="02020603050405020304" pitchFamily="18" charset="0"/>
              </a:rPr>
              <a:t>, </a:t>
            </a:r>
            <a:r>
              <a:rPr lang="fr-FR" sz="1200" spc="45" dirty="0" err="1">
                <a:solidFill>
                  <a:srgbClr val="000000"/>
                </a:solidFill>
                <a:effectLst/>
                <a:ea typeface="Times New Roman" panose="02020603050405020304" pitchFamily="18" charset="0"/>
                <a:cs typeface="Times New Roman" panose="02020603050405020304" pitchFamily="18" charset="0"/>
              </a:rPr>
              <a:t>Behoririka</a:t>
            </a:r>
            <a:r>
              <a:rPr lang="fr-FR" sz="1200" spc="45" dirty="0">
                <a:solidFill>
                  <a:srgbClr val="000000"/>
                </a:solidFill>
                <a:effectLst/>
                <a:ea typeface="Times New Roman" panose="02020603050405020304" pitchFamily="18" charset="0"/>
                <a:cs typeface="Times New Roman" panose="02020603050405020304" pitchFamily="18" charset="0"/>
              </a:rPr>
              <a:t>, </a:t>
            </a:r>
            <a:r>
              <a:rPr lang="fr-FR" sz="1200" spc="45" dirty="0" err="1">
                <a:solidFill>
                  <a:srgbClr val="000000"/>
                </a:solidFill>
                <a:effectLst/>
                <a:ea typeface="Times New Roman" panose="02020603050405020304" pitchFamily="18" charset="0"/>
                <a:cs typeface="Times New Roman" panose="02020603050405020304" pitchFamily="18" charset="0"/>
              </a:rPr>
              <a:t>Andranomena</a:t>
            </a:r>
            <a:r>
              <a:rPr lang="fr-FR" sz="1200" spc="45" dirty="0">
                <a:solidFill>
                  <a:srgbClr val="000000"/>
                </a:solidFill>
                <a:effectLst/>
                <a:ea typeface="Times New Roman" panose="02020603050405020304" pitchFamily="18" charset="0"/>
                <a:cs typeface="Times New Roman" panose="02020603050405020304" pitchFamily="18" charset="0"/>
              </a:rPr>
              <a:t> et </a:t>
            </a:r>
            <a:r>
              <a:rPr lang="fr-FR" sz="1200" spc="45" dirty="0" err="1">
                <a:solidFill>
                  <a:srgbClr val="000000"/>
                </a:solidFill>
                <a:effectLst/>
                <a:ea typeface="Times New Roman" panose="02020603050405020304" pitchFamily="18" charset="0"/>
                <a:cs typeface="Times New Roman" panose="02020603050405020304" pitchFamily="18" charset="0"/>
              </a:rPr>
              <a:t>Tsaralalana</a:t>
            </a:r>
            <a:r>
              <a:rPr lang="fr-FR" sz="1200" spc="45" dirty="0">
                <a:solidFill>
                  <a:srgbClr val="000000"/>
                </a:solidFill>
                <a:effectLst/>
                <a:ea typeface="Times New Roman" panose="02020603050405020304" pitchFamily="18" charset="0"/>
                <a:cs typeface="Times New Roman" panose="02020603050405020304" pitchFamily="18" charset="0"/>
              </a:rPr>
              <a:t>)</a:t>
            </a:r>
            <a:endParaRPr lang="fr-FR" sz="1200" dirty="0">
              <a:effectLst/>
              <a:ea typeface="Calibri" panose="020F0502020204030204" pitchFamily="34" charset="0"/>
              <a:cs typeface="Times New Roman" panose="02020603050405020304" pitchFamily="18" charset="0"/>
            </a:endParaRPr>
          </a:p>
          <a:p>
            <a:pPr>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 2 magasins à Majunga (Majunga Be, et </a:t>
            </a:r>
            <a:r>
              <a:rPr lang="fr-FR" sz="1200" spc="45" dirty="0" err="1">
                <a:solidFill>
                  <a:srgbClr val="000000"/>
                </a:solidFill>
                <a:effectLst/>
                <a:ea typeface="Times New Roman" panose="02020603050405020304" pitchFamily="18" charset="0"/>
                <a:cs typeface="Times New Roman" panose="02020603050405020304" pitchFamily="18" charset="0"/>
              </a:rPr>
              <a:t>Mahabibo</a:t>
            </a:r>
            <a:r>
              <a:rPr lang="fr-FR" sz="1200" spc="45" dirty="0">
                <a:solidFill>
                  <a:srgbClr val="000000"/>
                </a:solidFill>
                <a:effectLst/>
                <a:ea typeface="Times New Roman" panose="02020603050405020304" pitchFamily="18" charset="0"/>
                <a:cs typeface="Times New Roman" panose="02020603050405020304" pitchFamily="18" charset="0"/>
              </a:rPr>
              <a:t>)</a:t>
            </a:r>
            <a:endParaRPr lang="fr-FR" sz="1200" dirty="0">
              <a:effectLst/>
              <a:ea typeface="Calibri" panose="020F0502020204030204" pitchFamily="34" charset="0"/>
              <a:cs typeface="Times New Roman" panose="02020603050405020304" pitchFamily="18" charset="0"/>
            </a:endParaRPr>
          </a:p>
          <a:p>
            <a:pPr>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 Des magasins à Diégo-Suarez, Ambilobe, Tamatave, Antsirabe, Fianarantsoa, et Tuléar</a:t>
            </a:r>
            <a:endParaRPr lang="fr-FR" sz="1200" dirty="0">
              <a:effectLst/>
              <a:ea typeface="Calibri" panose="020F0502020204030204" pitchFamily="34" charset="0"/>
              <a:cs typeface="Times New Roman" panose="02020603050405020304" pitchFamily="18" charset="0"/>
            </a:endParaRPr>
          </a:p>
        </p:txBody>
      </p:sp>
      <p:sp>
        <p:nvSpPr>
          <p:cNvPr id="18" name="ZoneTexte 17">
            <a:extLst>
              <a:ext uri="{FF2B5EF4-FFF2-40B4-BE49-F238E27FC236}">
                <a16:creationId xmlns:a16="http://schemas.microsoft.com/office/drawing/2014/main" id="{663DAC7E-02D6-9AB7-CFA8-D48C9903259E}"/>
              </a:ext>
            </a:extLst>
          </p:cNvPr>
          <p:cNvSpPr txBox="1"/>
          <p:nvPr/>
        </p:nvSpPr>
        <p:spPr>
          <a:xfrm>
            <a:off x="311595" y="6089413"/>
            <a:ext cx="6544442" cy="4390946"/>
          </a:xfrm>
          <a:prstGeom prst="rect">
            <a:avLst/>
          </a:prstGeom>
          <a:noFill/>
        </p:spPr>
        <p:txBody>
          <a:bodyPr wrap="square" rtlCol="0">
            <a:spAutoFit/>
          </a:bodyPr>
          <a:lstStyle/>
          <a:p>
            <a:pPr algn="just">
              <a:spcAft>
                <a:spcPts val="1200"/>
              </a:spcAft>
            </a:pPr>
            <a:r>
              <a:rPr lang="fr-FR" sz="1200" spc="45" dirty="0">
                <a:solidFill>
                  <a:srgbClr val="000000"/>
                </a:solidFill>
                <a:effectLst/>
                <a:ea typeface="Times New Roman" panose="02020603050405020304" pitchFamily="18" charset="0"/>
                <a:cs typeface="Times New Roman" panose="02020603050405020304" pitchFamily="18" charset="0"/>
              </a:rPr>
              <a:t>Cosmos est une enseigne orientée 100% client qui se différencie dans son domaine d’activité par :</a:t>
            </a:r>
            <a:endParaRPr lang="fr-FR" sz="1200" dirty="0">
              <a:effectLst/>
              <a:ea typeface="Calibri" panose="020F0502020204030204" pitchFamily="34" charset="0"/>
              <a:cs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Segoe UI Symbol" panose="020B0502040204020203" pitchFamily="34" charset="0"/>
              </a:rPr>
              <a:t>✓</a:t>
            </a:r>
            <a:r>
              <a:rPr lang="fr-FR" sz="1200" spc="45" dirty="0">
                <a:solidFill>
                  <a:srgbClr val="000000"/>
                </a:solidFill>
                <a:effectLst/>
                <a:ea typeface="Times New Roman" panose="02020603050405020304" pitchFamily="18" charset="0"/>
                <a:cs typeface="Times New Roman" panose="02020603050405020304" pitchFamily="18" charset="0"/>
              </a:rPr>
              <a:t> Le plus grand choix de produits, avec plus de 3000 références</a:t>
            </a:r>
            <a:endParaRPr lang="fr-FR" sz="1200" dirty="0">
              <a:effectLst/>
              <a:ea typeface="Calibri" panose="020F0502020204030204" pitchFamily="34" charset="0"/>
              <a:cs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Segoe UI Symbol" panose="020B0502040204020203" pitchFamily="34" charset="0"/>
              </a:rPr>
              <a:t>✓</a:t>
            </a:r>
            <a:r>
              <a:rPr lang="fr-FR" sz="1200" spc="45" dirty="0">
                <a:solidFill>
                  <a:srgbClr val="000000"/>
                </a:solidFill>
                <a:effectLst/>
                <a:ea typeface="Times New Roman" panose="02020603050405020304" pitchFamily="18" charset="0"/>
                <a:cs typeface="Times New Roman" panose="02020603050405020304" pitchFamily="18" charset="0"/>
              </a:rPr>
              <a:t> Un large réseau commercial de magasins ouverts 7 jours sur 7</a:t>
            </a:r>
            <a:endParaRPr lang="fr-FR" sz="1200" dirty="0">
              <a:effectLst/>
              <a:ea typeface="Calibri" panose="020F0502020204030204" pitchFamily="34" charset="0"/>
              <a:cs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Segoe UI Symbol" panose="020B0502040204020203" pitchFamily="34" charset="0"/>
              </a:rPr>
              <a:t>✓</a:t>
            </a:r>
            <a:r>
              <a:rPr lang="fr-FR" sz="1200" spc="45" dirty="0">
                <a:solidFill>
                  <a:srgbClr val="000000"/>
                </a:solidFill>
                <a:effectLst/>
                <a:ea typeface="Times New Roman" panose="02020603050405020304" pitchFamily="18" charset="0"/>
                <a:cs typeface="Times New Roman" panose="02020603050405020304" pitchFamily="18" charset="0"/>
              </a:rPr>
              <a:t> La livraison et l’installation gratuites des articles achetés</a:t>
            </a:r>
            <a:endParaRPr lang="fr-FR" sz="1200" dirty="0">
              <a:effectLst/>
              <a:ea typeface="Calibri" panose="020F0502020204030204" pitchFamily="34" charset="0"/>
              <a:cs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Segoe UI Symbol" panose="020B0502040204020203" pitchFamily="34" charset="0"/>
              </a:rPr>
              <a:t>✓</a:t>
            </a:r>
            <a:r>
              <a:rPr lang="fr-FR" sz="1200" spc="45" dirty="0">
                <a:solidFill>
                  <a:srgbClr val="000000"/>
                </a:solidFill>
                <a:effectLst/>
                <a:ea typeface="Times New Roman" panose="02020603050405020304" pitchFamily="18" charset="0"/>
                <a:cs typeface="Times New Roman" panose="02020603050405020304" pitchFamily="18" charset="0"/>
              </a:rPr>
              <a:t> Un Service Après-Vente (SAV) 100% garanti</a:t>
            </a:r>
            <a:endParaRPr lang="fr-FR" sz="1200" dirty="0">
              <a:effectLst/>
              <a:ea typeface="Calibri" panose="020F0502020204030204" pitchFamily="34" charset="0"/>
              <a:cs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Segoe UI Symbol" panose="020B0502040204020203" pitchFamily="34" charset="0"/>
              </a:rPr>
              <a:t>✓</a:t>
            </a:r>
            <a:r>
              <a:rPr lang="fr-FR" sz="1200" spc="45" dirty="0">
                <a:solidFill>
                  <a:srgbClr val="000000"/>
                </a:solidFill>
                <a:effectLst/>
                <a:ea typeface="Times New Roman" panose="02020603050405020304" pitchFamily="18" charset="0"/>
                <a:cs typeface="Times New Roman" panose="02020603050405020304" pitchFamily="18" charset="0"/>
              </a:rPr>
              <a:t> Des conseils à l’achat, à l’installation et à l’utilisation</a:t>
            </a:r>
            <a:endParaRPr lang="fr-FR" sz="1200" dirty="0">
              <a:effectLst/>
              <a:ea typeface="Calibri" panose="020F0502020204030204" pitchFamily="34" charset="0"/>
              <a:cs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Segoe UI Symbol" panose="020B0502040204020203" pitchFamily="34" charset="0"/>
              </a:rPr>
              <a:t>✓</a:t>
            </a:r>
            <a:r>
              <a:rPr lang="fr-FR" sz="1200" spc="45" dirty="0">
                <a:solidFill>
                  <a:srgbClr val="000000"/>
                </a:solidFill>
                <a:effectLst/>
                <a:ea typeface="Times New Roman" panose="02020603050405020304" pitchFamily="18" charset="0"/>
                <a:cs typeface="Times New Roman" panose="02020603050405020304" pitchFamily="18" charset="0"/>
              </a:rPr>
              <a:t> Facilité de paiement avec la vente à crédit Cosmos par </a:t>
            </a:r>
            <a:r>
              <a:rPr lang="fr-FR" sz="1200" spc="45" dirty="0" err="1">
                <a:solidFill>
                  <a:srgbClr val="000000"/>
                </a:solidFill>
                <a:effectLst/>
                <a:ea typeface="Times New Roman" panose="02020603050405020304" pitchFamily="18" charset="0"/>
                <a:cs typeface="Times New Roman" panose="02020603050405020304" pitchFamily="18" charset="0"/>
              </a:rPr>
              <a:t>Mirindra</a:t>
            </a:r>
            <a:r>
              <a:rPr lang="fr-FR" sz="1200" spc="45" dirty="0">
                <a:solidFill>
                  <a:srgbClr val="000000"/>
                </a:solidFill>
                <a:effectLst/>
                <a:ea typeface="Times New Roman" panose="02020603050405020304" pitchFamily="18" charset="0"/>
                <a:cs typeface="Times New Roman" panose="02020603050405020304" pitchFamily="18" charset="0"/>
              </a:rPr>
              <a:t> qui est disponible dans tous les magasins Cosmos (sauf dans le magasin COSMOS </a:t>
            </a:r>
            <a:r>
              <a:rPr lang="fr-FR" sz="1200" spc="45" dirty="0" err="1">
                <a:solidFill>
                  <a:srgbClr val="000000"/>
                </a:solidFill>
                <a:effectLst/>
                <a:ea typeface="Times New Roman" panose="02020603050405020304" pitchFamily="18" charset="0"/>
                <a:cs typeface="Times New Roman" panose="02020603050405020304" pitchFamily="18" charset="0"/>
              </a:rPr>
              <a:t>Tsaralalana</a:t>
            </a:r>
            <a:r>
              <a:rPr lang="fr-FR" sz="1200" spc="45" dirty="0">
                <a:solidFill>
                  <a:srgbClr val="000000"/>
                </a:solidFill>
                <a:effectLst/>
                <a:ea typeface="Times New Roman" panose="02020603050405020304" pitchFamily="18" charset="0"/>
                <a:cs typeface="Times New Roman" panose="02020603050405020304" pitchFamily="18" charset="0"/>
              </a:rPr>
              <a:t>)</a:t>
            </a:r>
            <a:endParaRPr lang="fr-FR" sz="1200" dirty="0">
              <a:effectLst/>
              <a:ea typeface="Calibri" panose="020F0502020204030204" pitchFamily="34" charset="0"/>
              <a:cs typeface="Times New Roman" panose="02020603050405020304" pitchFamily="18" charset="0"/>
            </a:endParaRPr>
          </a:p>
          <a:p>
            <a:pPr algn="just"/>
            <a:r>
              <a:rPr lang="fr-FR" sz="1200" spc="45" dirty="0">
                <a:effectLst/>
                <a:ea typeface="Times New Roman" panose="02020603050405020304" pitchFamily="18" charset="0"/>
              </a:rPr>
              <a:t>Les marques que Cosmos vends : </a:t>
            </a:r>
            <a:r>
              <a:rPr lang="fr-FR" sz="1200" spc="45" dirty="0">
                <a:solidFill>
                  <a:srgbClr val="000000"/>
                </a:solidFill>
                <a:effectLst/>
                <a:ea typeface="Times New Roman" panose="02020603050405020304" pitchFamily="18" charset="0"/>
              </a:rPr>
              <a:t>APPLE, ARISTON, ASUS, BLACK AND DECKER, CALOR, COSMOS, EMPTOP, FUNMAX, GENROX, GREEN POWER, HAVIT, HUAWEI, IBANEZ, INFINIX, IPRO, ITEL, JBL, KORG, KYOCERA, LG, MIDEA, MOULINEX, ORAIMO, OSAKI, PANASONIC, PFAFF, PHILIPS, RICO, RINNAI, ROWENTA, SAMSUNG, SEB, SONY, TCL, TEFAL, TRUST, UFIT, VIEWSONIC, VMARK, ZHONDA, ZHONDA FITNESS.</a:t>
            </a:r>
            <a:endParaRPr lang="fr-FR" sz="1200" dirty="0">
              <a:effectLst/>
              <a:ea typeface="Times New Roman" panose="02020603050405020304" pitchFamily="18" charset="0"/>
            </a:endParaRPr>
          </a:p>
          <a:p>
            <a:pPr algn="just">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Comme mentionné plus haut, COSMOS vend des produits électroménagers, audio-visuel, meubles et décorations, fitness, vélos, moto, téléphonie et informatique.</a:t>
            </a:r>
            <a:endParaRPr lang="fr-FR" sz="1200" dirty="0">
              <a:effectLst/>
              <a:ea typeface="Calibri" panose="020F0502020204030204" pitchFamily="34" charset="0"/>
              <a:cs typeface="Times New Roman" panose="02020603050405020304" pitchFamily="18" charset="0"/>
            </a:endParaRPr>
          </a:p>
          <a:p>
            <a:pPr marL="228600" algn="just">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L’évolution de son chiffre d’affaire durant les 3 dernières années :</a:t>
            </a:r>
            <a:endParaRPr lang="fr-FR" sz="1200" dirty="0">
              <a:effectLst/>
              <a:ea typeface="Calibri" panose="020F0502020204030204" pitchFamily="34" charset="0"/>
              <a:cs typeface="Times New Roman" panose="02020603050405020304" pitchFamily="18" charset="0"/>
            </a:endParaRPr>
          </a:p>
          <a:p>
            <a:endParaRPr lang="fr-FR" sz="1200" dirty="0"/>
          </a:p>
        </p:txBody>
      </p:sp>
    </p:spTree>
    <p:extLst>
      <p:ext uri="{BB962C8B-B14F-4D97-AF65-F5344CB8AC3E}">
        <p14:creationId xmlns:p14="http://schemas.microsoft.com/office/powerpoint/2010/main" val="975221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14" name="Image 13">
            <a:extLst>
              <a:ext uri="{FF2B5EF4-FFF2-40B4-BE49-F238E27FC236}">
                <a16:creationId xmlns:a16="http://schemas.microsoft.com/office/drawing/2014/main" id="{CD26EFF0-B4D2-E1A9-6367-5753111A2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92" y="1747500"/>
            <a:ext cx="7094835" cy="3932261"/>
          </a:xfrm>
          <a:prstGeom prst="rect">
            <a:avLst/>
          </a:prstGeom>
        </p:spPr>
      </p:pic>
      <p:pic>
        <p:nvPicPr>
          <p:cNvPr id="18" name="Image 17">
            <a:extLst>
              <a:ext uri="{FF2B5EF4-FFF2-40B4-BE49-F238E27FC236}">
                <a16:creationId xmlns:a16="http://schemas.microsoft.com/office/drawing/2014/main" id="{A403C5C3-4C43-E47D-59EF-6C2E8BB51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03" y="5679761"/>
            <a:ext cx="7041223" cy="3748148"/>
          </a:xfrm>
          <a:prstGeom prst="rect">
            <a:avLst/>
          </a:prstGeom>
        </p:spPr>
      </p:pic>
      <p:sp>
        <p:nvSpPr>
          <p:cNvPr id="19" name="ZoneTexte 18">
            <a:extLst>
              <a:ext uri="{FF2B5EF4-FFF2-40B4-BE49-F238E27FC236}">
                <a16:creationId xmlns:a16="http://schemas.microsoft.com/office/drawing/2014/main" id="{711FCBB8-9EF0-3CF8-AD21-A7EB404C9F97}"/>
              </a:ext>
            </a:extLst>
          </p:cNvPr>
          <p:cNvSpPr txBox="1"/>
          <p:nvPr/>
        </p:nvSpPr>
        <p:spPr>
          <a:xfrm>
            <a:off x="809897" y="1175657"/>
            <a:ext cx="5065053" cy="646331"/>
          </a:xfrm>
          <a:prstGeom prst="rect">
            <a:avLst/>
          </a:prstGeom>
          <a:noFill/>
        </p:spPr>
        <p:txBody>
          <a:bodyPr wrap="square" rtlCol="0">
            <a:spAutoFit/>
          </a:bodyPr>
          <a:lstStyle/>
          <a:p>
            <a:r>
              <a:rPr lang="fr-FR" dirty="0">
                <a:solidFill>
                  <a:srgbClr val="FF0000"/>
                </a:solidFill>
              </a:rPr>
              <a:t>Quelques erreurs prélevées lors de l’audit:</a:t>
            </a:r>
          </a:p>
          <a:p>
            <a:endParaRPr lang="fr-FR" dirty="0"/>
          </a:p>
        </p:txBody>
      </p:sp>
    </p:spTree>
    <p:extLst>
      <p:ext uri="{BB962C8B-B14F-4D97-AF65-F5344CB8AC3E}">
        <p14:creationId xmlns:p14="http://schemas.microsoft.com/office/powerpoint/2010/main" val="2610139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E2E759A5-7FC8-2E73-C482-35F73CB22FEB}"/>
              </a:ext>
            </a:extLst>
          </p:cNvPr>
          <p:cNvGrpSpPr/>
          <p:nvPr/>
        </p:nvGrpSpPr>
        <p:grpSpPr>
          <a:xfrm>
            <a:off x="-275424" y="9728190"/>
            <a:ext cx="947154" cy="1194075"/>
            <a:chOff x="-109424" y="9730474"/>
            <a:chExt cx="947154" cy="1194075"/>
          </a:xfrm>
        </p:grpSpPr>
        <p:sp>
          <p:nvSpPr>
            <p:cNvPr id="5" name="Arc plein 4">
              <a:extLst>
                <a:ext uri="{FF2B5EF4-FFF2-40B4-BE49-F238E27FC236}">
                  <a16:creationId xmlns:a16="http://schemas.microsoft.com/office/drawing/2014/main" id="{890694C1-523C-3A5B-29CB-576A65FFEC1F}"/>
                </a:ext>
              </a:extLst>
            </p:cNvPr>
            <p:cNvSpPr/>
            <p:nvPr/>
          </p:nvSpPr>
          <p:spPr>
            <a:xfrm rot="17565858">
              <a:off x="175195" y="10273382"/>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6" name="Arc plein 5">
              <a:extLst>
                <a:ext uri="{FF2B5EF4-FFF2-40B4-BE49-F238E27FC236}">
                  <a16:creationId xmlns:a16="http://schemas.microsoft.com/office/drawing/2014/main" id="{5F7A07BD-9CFF-713A-3087-8127148372E9}"/>
                </a:ext>
              </a:extLst>
            </p:cNvPr>
            <p:cNvSpPr/>
            <p:nvPr/>
          </p:nvSpPr>
          <p:spPr>
            <a:xfrm rot="761011">
              <a:off x="21261" y="9730474"/>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7" name="Arc plein 6">
              <a:extLst>
                <a:ext uri="{FF2B5EF4-FFF2-40B4-BE49-F238E27FC236}">
                  <a16:creationId xmlns:a16="http://schemas.microsoft.com/office/drawing/2014/main" id="{068820A8-10B1-673A-6DDB-A917C2ED4163}"/>
                </a:ext>
              </a:extLst>
            </p:cNvPr>
            <p:cNvSpPr/>
            <p:nvPr/>
          </p:nvSpPr>
          <p:spPr>
            <a:xfrm rot="4244106">
              <a:off x="-109424" y="9977395"/>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Arc plein 7">
              <a:extLst>
                <a:ext uri="{FF2B5EF4-FFF2-40B4-BE49-F238E27FC236}">
                  <a16:creationId xmlns:a16="http://schemas.microsoft.com/office/drawing/2014/main" id="{7B030316-CA21-AA6B-17E7-374ACD8B3E76}"/>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9" name="Groupe 8">
            <a:extLst>
              <a:ext uri="{FF2B5EF4-FFF2-40B4-BE49-F238E27FC236}">
                <a16:creationId xmlns:a16="http://schemas.microsoft.com/office/drawing/2014/main" id="{82459658-DEBE-AF6C-1040-B2A1E379B04B}"/>
              </a:ext>
            </a:extLst>
          </p:cNvPr>
          <p:cNvGrpSpPr/>
          <p:nvPr/>
        </p:nvGrpSpPr>
        <p:grpSpPr>
          <a:xfrm>
            <a:off x="5772101" y="-1623322"/>
            <a:ext cx="2655618" cy="2332058"/>
            <a:chOff x="5772101" y="-1623322"/>
            <a:chExt cx="2655618" cy="2332058"/>
          </a:xfrm>
        </p:grpSpPr>
        <p:sp>
          <p:nvSpPr>
            <p:cNvPr id="10" name="Arc plein 9">
              <a:extLst>
                <a:ext uri="{FF2B5EF4-FFF2-40B4-BE49-F238E27FC236}">
                  <a16:creationId xmlns:a16="http://schemas.microsoft.com/office/drawing/2014/main" id="{9DC07D6A-1595-1DBF-1BF8-1791BAFDB6B3}"/>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19CABC0D-0391-18AA-1F51-883590DD57CE}"/>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pic>
        <p:nvPicPr>
          <p:cNvPr id="12" name="Image 11">
            <a:extLst>
              <a:ext uri="{FF2B5EF4-FFF2-40B4-BE49-F238E27FC236}">
                <a16:creationId xmlns:a16="http://schemas.microsoft.com/office/drawing/2014/main" id="{68E84D4E-E86E-6262-720F-83BB341AC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13" name="Image 12">
            <a:extLst>
              <a:ext uri="{FF2B5EF4-FFF2-40B4-BE49-F238E27FC236}">
                <a16:creationId xmlns:a16="http://schemas.microsoft.com/office/drawing/2014/main" id="{56B0AA9A-6DB2-71E4-3267-FC89411CC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88" y="1020967"/>
            <a:ext cx="7094835" cy="5860288"/>
          </a:xfrm>
          <a:prstGeom prst="rect">
            <a:avLst/>
          </a:prstGeom>
        </p:spPr>
      </p:pic>
      <p:sp>
        <p:nvSpPr>
          <p:cNvPr id="2" name="ZoneTexte 1">
            <a:extLst>
              <a:ext uri="{FF2B5EF4-FFF2-40B4-BE49-F238E27FC236}">
                <a16:creationId xmlns:a16="http://schemas.microsoft.com/office/drawing/2014/main" id="{E0395408-889C-8545-FABB-251AC9CAE7F1}"/>
              </a:ext>
            </a:extLst>
          </p:cNvPr>
          <p:cNvSpPr txBox="1"/>
          <p:nvPr/>
        </p:nvSpPr>
        <p:spPr>
          <a:xfrm>
            <a:off x="649218" y="7306150"/>
            <a:ext cx="5586275" cy="369332"/>
          </a:xfrm>
          <a:prstGeom prst="rect">
            <a:avLst/>
          </a:prstGeom>
          <a:noFill/>
        </p:spPr>
        <p:txBody>
          <a:bodyPr wrap="square" rtlCol="0">
            <a:spAutoFit/>
          </a:bodyPr>
          <a:lstStyle/>
          <a:p>
            <a:pPr algn="ctr"/>
            <a:r>
              <a:rPr lang="fr-FR" dirty="0">
                <a:solidFill>
                  <a:srgbClr val="FF0000"/>
                </a:solidFill>
              </a:rPr>
              <a:t>Analyse des </a:t>
            </a:r>
            <a:r>
              <a:rPr lang="fr-FR" dirty="0" err="1">
                <a:solidFill>
                  <a:srgbClr val="FF0000"/>
                </a:solidFill>
              </a:rPr>
              <a:t>Backlinks</a:t>
            </a:r>
            <a:endParaRPr lang="fr-FR" dirty="0">
              <a:solidFill>
                <a:srgbClr val="FF0000"/>
              </a:solidFill>
            </a:endParaRPr>
          </a:p>
        </p:txBody>
      </p:sp>
      <p:sp>
        <p:nvSpPr>
          <p:cNvPr id="17" name="ZoneTexte 16">
            <a:extLst>
              <a:ext uri="{FF2B5EF4-FFF2-40B4-BE49-F238E27FC236}">
                <a16:creationId xmlns:a16="http://schemas.microsoft.com/office/drawing/2014/main" id="{1D704657-E3DC-99A3-2616-E14EFE2A7F2C}"/>
              </a:ext>
            </a:extLst>
          </p:cNvPr>
          <p:cNvSpPr txBox="1"/>
          <p:nvPr/>
        </p:nvSpPr>
        <p:spPr>
          <a:xfrm>
            <a:off x="499533" y="7975600"/>
            <a:ext cx="6104467" cy="1015663"/>
          </a:xfrm>
          <a:prstGeom prst="rect">
            <a:avLst/>
          </a:prstGeom>
          <a:noFill/>
        </p:spPr>
        <p:txBody>
          <a:bodyPr wrap="square" rtlCol="0">
            <a:spAutoFit/>
          </a:bodyPr>
          <a:lstStyle/>
          <a:p>
            <a:r>
              <a:rPr lang="fr-FR" sz="1200" dirty="0"/>
              <a:t>Pour cette étude, nous avons effectué deux types d’analyse:</a:t>
            </a:r>
          </a:p>
          <a:p>
            <a:pPr marL="171450" indent="-171450">
              <a:buFont typeface="Arial" panose="020B0604020202020204" pitchFamily="34" charset="0"/>
              <a:buChar char="•"/>
            </a:pPr>
            <a:r>
              <a:rPr lang="fr-FR" sz="1200" dirty="0"/>
              <a:t>La première étant l’analyse des liens toxiques de cosmos.mg en examinant 700 liens et où on a pu remarqué que 76 pages ont le même titre de domaine. </a:t>
            </a:r>
          </a:p>
          <a:p>
            <a:endParaRPr lang="fr-FR" sz="1200" dirty="0"/>
          </a:p>
          <a:p>
            <a:r>
              <a:rPr lang="fr-FR" sz="1200" dirty="0"/>
              <a:t>Les figures ci-après récapitulent cette première analyse.</a:t>
            </a:r>
          </a:p>
        </p:txBody>
      </p:sp>
    </p:spTree>
    <p:extLst>
      <p:ext uri="{BB962C8B-B14F-4D97-AF65-F5344CB8AC3E}">
        <p14:creationId xmlns:p14="http://schemas.microsoft.com/office/powerpoint/2010/main" val="3022175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73F3171-C2DF-29FC-E19D-8821C42AC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2" name="Groupe 1">
            <a:extLst>
              <a:ext uri="{FF2B5EF4-FFF2-40B4-BE49-F238E27FC236}">
                <a16:creationId xmlns:a16="http://schemas.microsoft.com/office/drawing/2014/main" id="{27C2C3CF-5289-7FDE-4880-5B5FDC0A8524}"/>
              </a:ext>
            </a:extLst>
          </p:cNvPr>
          <p:cNvGrpSpPr/>
          <p:nvPr/>
        </p:nvGrpSpPr>
        <p:grpSpPr>
          <a:xfrm>
            <a:off x="6417186" y="9515011"/>
            <a:ext cx="1422324" cy="1459489"/>
            <a:chOff x="6417186" y="9515011"/>
            <a:chExt cx="1422324" cy="1459489"/>
          </a:xfrm>
        </p:grpSpPr>
        <p:sp>
          <p:nvSpPr>
            <p:cNvPr id="6" name="Arc plein 5">
              <a:extLst>
                <a:ext uri="{FF2B5EF4-FFF2-40B4-BE49-F238E27FC236}">
                  <a16:creationId xmlns:a16="http://schemas.microsoft.com/office/drawing/2014/main" id="{482A69D7-A1E8-CB7B-552C-4E24907A581C}"/>
                </a:ext>
              </a:extLst>
            </p:cNvPr>
            <p:cNvSpPr/>
            <p:nvPr/>
          </p:nvSpPr>
          <p:spPr>
            <a:xfrm rot="19255987">
              <a:off x="6728168" y="9515011"/>
              <a:ext cx="1111342" cy="1111342"/>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c plein 6">
              <a:extLst>
                <a:ext uri="{FF2B5EF4-FFF2-40B4-BE49-F238E27FC236}">
                  <a16:creationId xmlns:a16="http://schemas.microsoft.com/office/drawing/2014/main" id="{22A523FC-74CF-2FCD-594B-A64DBE28F969}"/>
                </a:ext>
              </a:extLst>
            </p:cNvPr>
            <p:cNvSpPr/>
            <p:nvPr/>
          </p:nvSpPr>
          <p:spPr>
            <a:xfrm rot="19255987">
              <a:off x="6417186" y="10165285"/>
              <a:ext cx="809215" cy="809215"/>
            </a:xfrm>
            <a:prstGeom prst="blockArc">
              <a:avLst>
                <a:gd name="adj1" fmla="val 12223368"/>
                <a:gd name="adj2" fmla="val 3234190"/>
                <a:gd name="adj3" fmla="val 1594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3" name="Groupe 2">
            <a:extLst>
              <a:ext uri="{FF2B5EF4-FFF2-40B4-BE49-F238E27FC236}">
                <a16:creationId xmlns:a16="http://schemas.microsoft.com/office/drawing/2014/main" id="{5CD72E16-BF7E-EA35-1C76-514711DD56BD}"/>
              </a:ext>
            </a:extLst>
          </p:cNvPr>
          <p:cNvGrpSpPr/>
          <p:nvPr/>
        </p:nvGrpSpPr>
        <p:grpSpPr>
          <a:xfrm>
            <a:off x="-394026" y="9837289"/>
            <a:ext cx="926308" cy="926308"/>
            <a:chOff x="-394026" y="9837289"/>
            <a:chExt cx="926308" cy="926308"/>
          </a:xfrm>
        </p:grpSpPr>
        <p:sp>
          <p:nvSpPr>
            <p:cNvPr id="8" name="Arc plein 7">
              <a:extLst>
                <a:ext uri="{FF2B5EF4-FFF2-40B4-BE49-F238E27FC236}">
                  <a16:creationId xmlns:a16="http://schemas.microsoft.com/office/drawing/2014/main" id="{72391760-58BE-2DC1-BAF1-67327C19A59D}"/>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c plein 8">
              <a:extLst>
                <a:ext uri="{FF2B5EF4-FFF2-40B4-BE49-F238E27FC236}">
                  <a16:creationId xmlns:a16="http://schemas.microsoft.com/office/drawing/2014/main" id="{F2A2E21C-9846-E394-E8FD-1250F1F22857}"/>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 name="Image 9">
            <a:extLst>
              <a:ext uri="{FF2B5EF4-FFF2-40B4-BE49-F238E27FC236}">
                <a16:creationId xmlns:a16="http://schemas.microsoft.com/office/drawing/2014/main" id="{9ED5C16F-0E9A-2854-CAA9-7F2442F2F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70" y="1470573"/>
            <a:ext cx="6747934" cy="7750667"/>
          </a:xfrm>
          <a:prstGeom prst="rect">
            <a:avLst/>
          </a:prstGeom>
        </p:spPr>
      </p:pic>
    </p:spTree>
    <p:extLst>
      <p:ext uri="{BB962C8B-B14F-4D97-AF65-F5344CB8AC3E}">
        <p14:creationId xmlns:p14="http://schemas.microsoft.com/office/powerpoint/2010/main" val="1593567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E2E759A5-7FC8-2E73-C482-35F73CB22FEB}"/>
              </a:ext>
            </a:extLst>
          </p:cNvPr>
          <p:cNvGrpSpPr/>
          <p:nvPr/>
        </p:nvGrpSpPr>
        <p:grpSpPr>
          <a:xfrm>
            <a:off x="-275424" y="9728190"/>
            <a:ext cx="947154" cy="1194075"/>
            <a:chOff x="-109424" y="9730474"/>
            <a:chExt cx="947154" cy="1194075"/>
          </a:xfrm>
        </p:grpSpPr>
        <p:sp>
          <p:nvSpPr>
            <p:cNvPr id="5" name="Arc plein 4">
              <a:extLst>
                <a:ext uri="{FF2B5EF4-FFF2-40B4-BE49-F238E27FC236}">
                  <a16:creationId xmlns:a16="http://schemas.microsoft.com/office/drawing/2014/main" id="{890694C1-523C-3A5B-29CB-576A65FFEC1F}"/>
                </a:ext>
              </a:extLst>
            </p:cNvPr>
            <p:cNvSpPr/>
            <p:nvPr/>
          </p:nvSpPr>
          <p:spPr>
            <a:xfrm rot="17565858">
              <a:off x="175195" y="10273382"/>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6" name="Arc plein 5">
              <a:extLst>
                <a:ext uri="{FF2B5EF4-FFF2-40B4-BE49-F238E27FC236}">
                  <a16:creationId xmlns:a16="http://schemas.microsoft.com/office/drawing/2014/main" id="{5F7A07BD-9CFF-713A-3087-8127148372E9}"/>
                </a:ext>
              </a:extLst>
            </p:cNvPr>
            <p:cNvSpPr/>
            <p:nvPr/>
          </p:nvSpPr>
          <p:spPr>
            <a:xfrm rot="761011">
              <a:off x="21261" y="9730474"/>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7" name="Arc plein 6">
              <a:extLst>
                <a:ext uri="{FF2B5EF4-FFF2-40B4-BE49-F238E27FC236}">
                  <a16:creationId xmlns:a16="http://schemas.microsoft.com/office/drawing/2014/main" id="{068820A8-10B1-673A-6DDB-A917C2ED4163}"/>
                </a:ext>
              </a:extLst>
            </p:cNvPr>
            <p:cNvSpPr/>
            <p:nvPr/>
          </p:nvSpPr>
          <p:spPr>
            <a:xfrm rot="4244106">
              <a:off x="-109424" y="9977395"/>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Arc plein 7">
              <a:extLst>
                <a:ext uri="{FF2B5EF4-FFF2-40B4-BE49-F238E27FC236}">
                  <a16:creationId xmlns:a16="http://schemas.microsoft.com/office/drawing/2014/main" id="{7B030316-CA21-AA6B-17E7-374ACD8B3E76}"/>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9" name="Groupe 8">
            <a:extLst>
              <a:ext uri="{FF2B5EF4-FFF2-40B4-BE49-F238E27FC236}">
                <a16:creationId xmlns:a16="http://schemas.microsoft.com/office/drawing/2014/main" id="{82459658-DEBE-AF6C-1040-B2A1E379B04B}"/>
              </a:ext>
            </a:extLst>
          </p:cNvPr>
          <p:cNvGrpSpPr/>
          <p:nvPr/>
        </p:nvGrpSpPr>
        <p:grpSpPr>
          <a:xfrm>
            <a:off x="5772101" y="-1623322"/>
            <a:ext cx="2655618" cy="2332058"/>
            <a:chOff x="5772101" y="-1623322"/>
            <a:chExt cx="2655618" cy="2332058"/>
          </a:xfrm>
        </p:grpSpPr>
        <p:sp>
          <p:nvSpPr>
            <p:cNvPr id="10" name="Arc plein 9">
              <a:extLst>
                <a:ext uri="{FF2B5EF4-FFF2-40B4-BE49-F238E27FC236}">
                  <a16:creationId xmlns:a16="http://schemas.microsoft.com/office/drawing/2014/main" id="{9DC07D6A-1595-1DBF-1BF8-1791BAFDB6B3}"/>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19CABC0D-0391-18AA-1F51-883590DD57CE}"/>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pic>
        <p:nvPicPr>
          <p:cNvPr id="12" name="Image 11">
            <a:extLst>
              <a:ext uri="{FF2B5EF4-FFF2-40B4-BE49-F238E27FC236}">
                <a16:creationId xmlns:a16="http://schemas.microsoft.com/office/drawing/2014/main" id="{68E84D4E-E86E-6262-720F-83BB341AC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3" name="Image 2">
            <a:extLst>
              <a:ext uri="{FF2B5EF4-FFF2-40B4-BE49-F238E27FC236}">
                <a16:creationId xmlns:a16="http://schemas.microsoft.com/office/drawing/2014/main" id="{0ADCE9C1-1F03-01E5-77D3-2F549F3C2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 y="1607417"/>
            <a:ext cx="7559675" cy="1969375"/>
          </a:xfrm>
          <a:prstGeom prst="rect">
            <a:avLst/>
          </a:prstGeom>
        </p:spPr>
      </p:pic>
      <p:pic>
        <p:nvPicPr>
          <p:cNvPr id="16" name="Image 15">
            <a:extLst>
              <a:ext uri="{FF2B5EF4-FFF2-40B4-BE49-F238E27FC236}">
                <a16:creationId xmlns:a16="http://schemas.microsoft.com/office/drawing/2014/main" id="{2FC6A2F4-27EF-AA3B-0252-EE3951716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6098"/>
            <a:ext cx="7559675" cy="5809281"/>
          </a:xfrm>
          <a:prstGeom prst="rect">
            <a:avLst/>
          </a:prstGeom>
        </p:spPr>
      </p:pic>
    </p:spTree>
    <p:extLst>
      <p:ext uri="{BB962C8B-B14F-4D97-AF65-F5344CB8AC3E}">
        <p14:creationId xmlns:p14="http://schemas.microsoft.com/office/powerpoint/2010/main" val="155036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7308C016-399C-266A-E519-418833455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77" y="3791754"/>
            <a:ext cx="5928890" cy="775351"/>
          </a:xfrm>
          <a:prstGeom prst="rect">
            <a:avLst/>
          </a:prstGeom>
        </p:spPr>
      </p:pic>
      <p:sp>
        <p:nvSpPr>
          <p:cNvPr id="4" name="Arc plein 3">
            <a:extLst>
              <a:ext uri="{FF2B5EF4-FFF2-40B4-BE49-F238E27FC236}">
                <a16:creationId xmlns:a16="http://schemas.microsoft.com/office/drawing/2014/main" id="{779D1102-24BE-44E5-6904-4A9A1025EEE4}"/>
              </a:ext>
            </a:extLst>
          </p:cNvPr>
          <p:cNvSpPr/>
          <p:nvPr/>
        </p:nvSpPr>
        <p:spPr>
          <a:xfrm rot="18292557">
            <a:off x="-40844" y="10266937"/>
            <a:ext cx="453494" cy="453494"/>
          </a:xfrm>
          <a:prstGeom prst="blockArc">
            <a:avLst>
              <a:gd name="adj1" fmla="val 16625039"/>
              <a:gd name="adj2" fmla="val 6707102"/>
              <a:gd name="adj3" fmla="val 187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Arc plein 4">
            <a:extLst>
              <a:ext uri="{FF2B5EF4-FFF2-40B4-BE49-F238E27FC236}">
                <a16:creationId xmlns:a16="http://schemas.microsoft.com/office/drawing/2014/main" id="{E59F2F77-4FE0-71F6-4840-32B7E3859663}"/>
              </a:ext>
            </a:extLst>
          </p:cNvPr>
          <p:cNvSpPr/>
          <p:nvPr/>
        </p:nvSpPr>
        <p:spPr>
          <a:xfrm rot="14634183">
            <a:off x="21567" y="10329348"/>
            <a:ext cx="328672" cy="328672"/>
          </a:xfrm>
          <a:prstGeom prst="blockArc">
            <a:avLst>
              <a:gd name="adj1" fmla="val 2871522"/>
              <a:gd name="adj2" fmla="val 20987664"/>
              <a:gd name="adj3" fmla="val 1134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 name="Image 6">
            <a:extLst>
              <a:ext uri="{FF2B5EF4-FFF2-40B4-BE49-F238E27FC236}">
                <a16:creationId xmlns:a16="http://schemas.microsoft.com/office/drawing/2014/main" id="{1210505F-4929-485C-1C85-953D1E67E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14" name="Groupe 13">
            <a:extLst>
              <a:ext uri="{FF2B5EF4-FFF2-40B4-BE49-F238E27FC236}">
                <a16:creationId xmlns:a16="http://schemas.microsoft.com/office/drawing/2014/main" id="{CC32F5BB-29AA-D338-5C94-BF81F446ACFC}"/>
              </a:ext>
            </a:extLst>
          </p:cNvPr>
          <p:cNvGrpSpPr/>
          <p:nvPr/>
        </p:nvGrpSpPr>
        <p:grpSpPr>
          <a:xfrm>
            <a:off x="6065520" y="-668372"/>
            <a:ext cx="1722120" cy="2217521"/>
            <a:chOff x="6065520" y="-668372"/>
            <a:chExt cx="1722120" cy="2217521"/>
          </a:xfrm>
        </p:grpSpPr>
        <p:sp>
          <p:nvSpPr>
            <p:cNvPr id="6" name="Arc plein 5">
              <a:extLst>
                <a:ext uri="{FF2B5EF4-FFF2-40B4-BE49-F238E27FC236}">
                  <a16:creationId xmlns:a16="http://schemas.microsoft.com/office/drawing/2014/main" id="{606318AA-3BBC-EE7D-AC2A-89CCFF477DC0}"/>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4CA879C9-A18A-F9AE-BC2E-4CBBF42CF698}"/>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5" name="Groupe 14">
            <a:extLst>
              <a:ext uri="{FF2B5EF4-FFF2-40B4-BE49-F238E27FC236}">
                <a16:creationId xmlns:a16="http://schemas.microsoft.com/office/drawing/2014/main" id="{7C06477D-3262-DC52-8B65-8F64BE148F4B}"/>
              </a:ext>
            </a:extLst>
          </p:cNvPr>
          <p:cNvGrpSpPr/>
          <p:nvPr/>
        </p:nvGrpSpPr>
        <p:grpSpPr>
          <a:xfrm>
            <a:off x="7039642" y="9804009"/>
            <a:ext cx="765174" cy="893988"/>
            <a:chOff x="7039642" y="9804009"/>
            <a:chExt cx="765174" cy="893988"/>
          </a:xfrm>
        </p:grpSpPr>
        <p:sp>
          <p:nvSpPr>
            <p:cNvPr id="10" name="Arc plein 9">
              <a:extLst>
                <a:ext uri="{FF2B5EF4-FFF2-40B4-BE49-F238E27FC236}">
                  <a16:creationId xmlns:a16="http://schemas.microsoft.com/office/drawing/2014/main" id="{85D1721E-CBE4-1E9C-4E70-361E50CD3FA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E3F0B853-A80C-F470-76FC-E27CB091067D}"/>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Arc plein 11">
              <a:extLst>
                <a:ext uri="{FF2B5EF4-FFF2-40B4-BE49-F238E27FC236}">
                  <a16:creationId xmlns:a16="http://schemas.microsoft.com/office/drawing/2014/main" id="{460D5B6C-D43E-0E65-E2F2-6C0B2A79946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Arc plein 12">
              <a:extLst>
                <a:ext uri="{FF2B5EF4-FFF2-40B4-BE49-F238E27FC236}">
                  <a16:creationId xmlns:a16="http://schemas.microsoft.com/office/drawing/2014/main" id="{9A5A73FB-B38A-A671-8A90-C9B7901A2C54}"/>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8" name="Image 17">
            <a:extLst>
              <a:ext uri="{FF2B5EF4-FFF2-40B4-BE49-F238E27FC236}">
                <a16:creationId xmlns:a16="http://schemas.microsoft.com/office/drawing/2014/main" id="{421ED1ED-833F-A6F8-FA65-E0D0DD908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25" y="5345906"/>
            <a:ext cx="7041223" cy="2048574"/>
          </a:xfrm>
          <a:prstGeom prst="rect">
            <a:avLst/>
          </a:prstGeom>
        </p:spPr>
      </p:pic>
      <p:sp>
        <p:nvSpPr>
          <p:cNvPr id="21" name="ZoneTexte 20">
            <a:extLst>
              <a:ext uri="{FF2B5EF4-FFF2-40B4-BE49-F238E27FC236}">
                <a16:creationId xmlns:a16="http://schemas.microsoft.com/office/drawing/2014/main" id="{87CE6AAB-ECCB-EC34-59B7-DF96A11CA657}"/>
              </a:ext>
            </a:extLst>
          </p:cNvPr>
          <p:cNvSpPr txBox="1"/>
          <p:nvPr/>
        </p:nvSpPr>
        <p:spPr>
          <a:xfrm>
            <a:off x="525150" y="2529977"/>
            <a:ext cx="5731934" cy="1015663"/>
          </a:xfrm>
          <a:prstGeom prst="rect">
            <a:avLst/>
          </a:prstGeom>
          <a:noFill/>
        </p:spPr>
        <p:txBody>
          <a:bodyPr wrap="square" rtlCol="0">
            <a:spAutoFit/>
          </a:bodyPr>
          <a:lstStyle/>
          <a:p>
            <a:pPr marL="171450" indent="-171450">
              <a:buFont typeface="Arial" panose="020B0604020202020204" pitchFamily="34" charset="0"/>
              <a:buChar char="•"/>
            </a:pPr>
            <a:r>
              <a:rPr lang="fr-FR" sz="1200" dirty="0"/>
              <a:t>Pour cette deuxième initiative, nous avons choisi de faire une analyse comparative entre Cosmos.mg et bonmarche.mg qui est aussi une entreprise spécialisée dans la vente des produits électroménagers.</a:t>
            </a:r>
          </a:p>
          <a:p>
            <a:r>
              <a:rPr lang="fr-FR" sz="1200" dirty="0"/>
              <a:t>Nous avons ainsi prélevé quelques différences qui seront présentées dans les graphes ci-après.</a:t>
            </a:r>
          </a:p>
        </p:txBody>
      </p:sp>
    </p:spTree>
    <p:extLst>
      <p:ext uri="{BB962C8B-B14F-4D97-AF65-F5344CB8AC3E}">
        <p14:creationId xmlns:p14="http://schemas.microsoft.com/office/powerpoint/2010/main" val="474217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16" name="Groupe 15">
            <a:extLst>
              <a:ext uri="{FF2B5EF4-FFF2-40B4-BE49-F238E27FC236}">
                <a16:creationId xmlns:a16="http://schemas.microsoft.com/office/drawing/2014/main" id="{91CFAFD4-FDA8-9134-9D48-E7625ED4FE9C}"/>
              </a:ext>
            </a:extLst>
          </p:cNvPr>
          <p:cNvGrpSpPr/>
          <p:nvPr/>
        </p:nvGrpSpPr>
        <p:grpSpPr>
          <a:xfrm>
            <a:off x="0" y="4474553"/>
            <a:ext cx="7559673" cy="3855909"/>
            <a:chOff x="36403" y="6708301"/>
            <a:chExt cx="7559673" cy="3855909"/>
          </a:xfrm>
        </p:grpSpPr>
        <p:pic>
          <p:nvPicPr>
            <p:cNvPr id="17" name="Image 16">
              <a:extLst>
                <a:ext uri="{FF2B5EF4-FFF2-40B4-BE49-F238E27FC236}">
                  <a16:creationId xmlns:a16="http://schemas.microsoft.com/office/drawing/2014/main" id="{303D1488-885D-5D09-796B-2C28B4C15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3" y="8533393"/>
              <a:ext cx="7559673" cy="2030817"/>
            </a:xfrm>
            <a:prstGeom prst="rect">
              <a:avLst/>
            </a:prstGeom>
          </p:spPr>
        </p:pic>
        <p:pic>
          <p:nvPicPr>
            <p:cNvPr id="18" name="Image 17">
              <a:extLst>
                <a:ext uri="{FF2B5EF4-FFF2-40B4-BE49-F238E27FC236}">
                  <a16:creationId xmlns:a16="http://schemas.microsoft.com/office/drawing/2014/main" id="{95E5DE6C-12C6-C4F8-2798-CE69710CA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3" y="6708301"/>
              <a:ext cx="7559673" cy="1825093"/>
            </a:xfrm>
            <a:prstGeom prst="rect">
              <a:avLst/>
            </a:prstGeom>
          </p:spPr>
        </p:pic>
      </p:grpSp>
      <p:pic>
        <p:nvPicPr>
          <p:cNvPr id="19" name="Image 18">
            <a:extLst>
              <a:ext uri="{FF2B5EF4-FFF2-40B4-BE49-F238E27FC236}">
                <a16:creationId xmlns:a16="http://schemas.microsoft.com/office/drawing/2014/main" id="{BE578DFF-FB0B-5462-4C15-B0040174EF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2184175"/>
            <a:ext cx="7559675" cy="1159950"/>
          </a:xfrm>
          <a:prstGeom prst="rect">
            <a:avLst/>
          </a:prstGeom>
        </p:spPr>
      </p:pic>
    </p:spTree>
    <p:extLst>
      <p:ext uri="{BB962C8B-B14F-4D97-AF65-F5344CB8AC3E}">
        <p14:creationId xmlns:p14="http://schemas.microsoft.com/office/powerpoint/2010/main" val="1830332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699DEE3C-BBE0-52E0-53EE-027E5E1A1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22907"/>
            <a:ext cx="7559675" cy="3730103"/>
          </a:xfrm>
          <a:prstGeom prst="rect">
            <a:avLst/>
          </a:prstGeom>
        </p:spPr>
      </p:pic>
      <p:sp>
        <p:nvSpPr>
          <p:cNvPr id="4" name="Arc plein 3">
            <a:extLst>
              <a:ext uri="{FF2B5EF4-FFF2-40B4-BE49-F238E27FC236}">
                <a16:creationId xmlns:a16="http://schemas.microsoft.com/office/drawing/2014/main" id="{779D1102-24BE-44E5-6904-4A9A1025EEE4}"/>
              </a:ext>
            </a:extLst>
          </p:cNvPr>
          <p:cNvSpPr/>
          <p:nvPr/>
        </p:nvSpPr>
        <p:spPr>
          <a:xfrm rot="18292557">
            <a:off x="-40844" y="10266937"/>
            <a:ext cx="453494" cy="453494"/>
          </a:xfrm>
          <a:prstGeom prst="blockArc">
            <a:avLst>
              <a:gd name="adj1" fmla="val 16625039"/>
              <a:gd name="adj2" fmla="val 6707102"/>
              <a:gd name="adj3" fmla="val 187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Arc plein 4">
            <a:extLst>
              <a:ext uri="{FF2B5EF4-FFF2-40B4-BE49-F238E27FC236}">
                <a16:creationId xmlns:a16="http://schemas.microsoft.com/office/drawing/2014/main" id="{E59F2F77-4FE0-71F6-4840-32B7E3859663}"/>
              </a:ext>
            </a:extLst>
          </p:cNvPr>
          <p:cNvSpPr/>
          <p:nvPr/>
        </p:nvSpPr>
        <p:spPr>
          <a:xfrm rot="14634183">
            <a:off x="21567" y="10329348"/>
            <a:ext cx="328672" cy="328672"/>
          </a:xfrm>
          <a:prstGeom prst="blockArc">
            <a:avLst>
              <a:gd name="adj1" fmla="val 2871522"/>
              <a:gd name="adj2" fmla="val 20987664"/>
              <a:gd name="adj3" fmla="val 1134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 name="Image 6">
            <a:extLst>
              <a:ext uri="{FF2B5EF4-FFF2-40B4-BE49-F238E27FC236}">
                <a16:creationId xmlns:a16="http://schemas.microsoft.com/office/drawing/2014/main" id="{1210505F-4929-485C-1C85-953D1E67E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14" name="Groupe 13">
            <a:extLst>
              <a:ext uri="{FF2B5EF4-FFF2-40B4-BE49-F238E27FC236}">
                <a16:creationId xmlns:a16="http://schemas.microsoft.com/office/drawing/2014/main" id="{CC32F5BB-29AA-D338-5C94-BF81F446ACFC}"/>
              </a:ext>
            </a:extLst>
          </p:cNvPr>
          <p:cNvGrpSpPr/>
          <p:nvPr/>
        </p:nvGrpSpPr>
        <p:grpSpPr>
          <a:xfrm>
            <a:off x="6065520" y="-668372"/>
            <a:ext cx="1722120" cy="2217521"/>
            <a:chOff x="6065520" y="-668372"/>
            <a:chExt cx="1722120" cy="2217521"/>
          </a:xfrm>
        </p:grpSpPr>
        <p:sp>
          <p:nvSpPr>
            <p:cNvPr id="6" name="Arc plein 5">
              <a:extLst>
                <a:ext uri="{FF2B5EF4-FFF2-40B4-BE49-F238E27FC236}">
                  <a16:creationId xmlns:a16="http://schemas.microsoft.com/office/drawing/2014/main" id="{606318AA-3BBC-EE7D-AC2A-89CCFF477DC0}"/>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4CA879C9-A18A-F9AE-BC2E-4CBBF42CF698}"/>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5" name="Groupe 14">
            <a:extLst>
              <a:ext uri="{FF2B5EF4-FFF2-40B4-BE49-F238E27FC236}">
                <a16:creationId xmlns:a16="http://schemas.microsoft.com/office/drawing/2014/main" id="{7C06477D-3262-DC52-8B65-8F64BE148F4B}"/>
              </a:ext>
            </a:extLst>
          </p:cNvPr>
          <p:cNvGrpSpPr/>
          <p:nvPr/>
        </p:nvGrpSpPr>
        <p:grpSpPr>
          <a:xfrm>
            <a:off x="7039642" y="9804009"/>
            <a:ext cx="765174" cy="893988"/>
            <a:chOff x="7039642" y="9804009"/>
            <a:chExt cx="765174" cy="893988"/>
          </a:xfrm>
        </p:grpSpPr>
        <p:sp>
          <p:nvSpPr>
            <p:cNvPr id="10" name="Arc plein 9">
              <a:extLst>
                <a:ext uri="{FF2B5EF4-FFF2-40B4-BE49-F238E27FC236}">
                  <a16:creationId xmlns:a16="http://schemas.microsoft.com/office/drawing/2014/main" id="{85D1721E-CBE4-1E9C-4E70-361E50CD3FA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E3F0B853-A80C-F470-76FC-E27CB091067D}"/>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Arc plein 11">
              <a:extLst>
                <a:ext uri="{FF2B5EF4-FFF2-40B4-BE49-F238E27FC236}">
                  <a16:creationId xmlns:a16="http://schemas.microsoft.com/office/drawing/2014/main" id="{460D5B6C-D43E-0E65-E2F2-6C0B2A79946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Arc plein 12">
              <a:extLst>
                <a:ext uri="{FF2B5EF4-FFF2-40B4-BE49-F238E27FC236}">
                  <a16:creationId xmlns:a16="http://schemas.microsoft.com/office/drawing/2014/main" id="{9A5A73FB-B38A-A671-8A90-C9B7901A2C54}"/>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3" name="Image 2">
            <a:extLst>
              <a:ext uri="{FF2B5EF4-FFF2-40B4-BE49-F238E27FC236}">
                <a16:creationId xmlns:a16="http://schemas.microsoft.com/office/drawing/2014/main" id="{629D6E89-9ABC-384C-D978-0A2BE2475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 y="2573134"/>
            <a:ext cx="7559675" cy="2772772"/>
          </a:xfrm>
          <a:prstGeom prst="rect">
            <a:avLst/>
          </a:prstGeom>
        </p:spPr>
      </p:pic>
      <p:sp>
        <p:nvSpPr>
          <p:cNvPr id="17" name="ZoneTexte 16">
            <a:extLst>
              <a:ext uri="{FF2B5EF4-FFF2-40B4-BE49-F238E27FC236}">
                <a16:creationId xmlns:a16="http://schemas.microsoft.com/office/drawing/2014/main" id="{65222C85-4FA6-52EE-18DF-AD3D801F3240}"/>
              </a:ext>
            </a:extLst>
          </p:cNvPr>
          <p:cNvSpPr txBox="1"/>
          <p:nvPr/>
        </p:nvSpPr>
        <p:spPr>
          <a:xfrm>
            <a:off x="676421" y="1229447"/>
            <a:ext cx="1644469" cy="369332"/>
          </a:xfrm>
          <a:prstGeom prst="rect">
            <a:avLst/>
          </a:prstGeom>
          <a:noFill/>
        </p:spPr>
        <p:txBody>
          <a:bodyPr wrap="square" rtlCol="0">
            <a:spAutoFit/>
          </a:bodyPr>
          <a:lstStyle/>
          <a:p>
            <a:pPr algn="ctr"/>
            <a:r>
              <a:rPr lang="fr-FR" dirty="0">
                <a:solidFill>
                  <a:srgbClr val="FF0000"/>
                </a:solidFill>
              </a:rPr>
              <a:t>Mots clés</a:t>
            </a:r>
            <a:r>
              <a:rPr lang="fr-FR" dirty="0"/>
              <a:t>:</a:t>
            </a:r>
          </a:p>
        </p:txBody>
      </p:sp>
      <p:sp>
        <p:nvSpPr>
          <p:cNvPr id="18" name="ZoneTexte 17">
            <a:extLst>
              <a:ext uri="{FF2B5EF4-FFF2-40B4-BE49-F238E27FC236}">
                <a16:creationId xmlns:a16="http://schemas.microsoft.com/office/drawing/2014/main" id="{DE379DB0-7F04-B4E0-76DE-4C2AC9601130}"/>
              </a:ext>
            </a:extLst>
          </p:cNvPr>
          <p:cNvSpPr txBox="1"/>
          <p:nvPr/>
        </p:nvSpPr>
        <p:spPr>
          <a:xfrm>
            <a:off x="581977" y="1598779"/>
            <a:ext cx="6301277" cy="461665"/>
          </a:xfrm>
          <a:prstGeom prst="rect">
            <a:avLst/>
          </a:prstGeom>
          <a:noFill/>
        </p:spPr>
        <p:txBody>
          <a:bodyPr wrap="square" rtlCol="0">
            <a:spAutoFit/>
          </a:bodyPr>
          <a:lstStyle/>
          <a:p>
            <a:r>
              <a:rPr lang="fr-FR" sz="1200" dirty="0"/>
              <a:t>Ici aussi, nous avons fait une analyse comparative avec une entreprise locale pour voir où se situe l ’entreprise Cosmos Madagascar.</a:t>
            </a:r>
          </a:p>
        </p:txBody>
      </p:sp>
    </p:spTree>
    <p:extLst>
      <p:ext uri="{BB962C8B-B14F-4D97-AF65-F5344CB8AC3E}">
        <p14:creationId xmlns:p14="http://schemas.microsoft.com/office/powerpoint/2010/main" val="945512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2" name="ZoneTexte 1">
            <a:extLst>
              <a:ext uri="{FF2B5EF4-FFF2-40B4-BE49-F238E27FC236}">
                <a16:creationId xmlns:a16="http://schemas.microsoft.com/office/drawing/2014/main" id="{48AB32A9-252D-98D9-1056-ABA7101487BF}"/>
              </a:ext>
            </a:extLst>
          </p:cNvPr>
          <p:cNvSpPr txBox="1"/>
          <p:nvPr/>
        </p:nvSpPr>
        <p:spPr>
          <a:xfrm>
            <a:off x="983433" y="844102"/>
            <a:ext cx="5592807" cy="461665"/>
          </a:xfrm>
          <a:prstGeom prst="rect">
            <a:avLst/>
          </a:prstGeom>
          <a:noFill/>
        </p:spPr>
        <p:txBody>
          <a:bodyPr wrap="square" rtlCol="0">
            <a:spAutoFit/>
          </a:bodyPr>
          <a:lstStyle/>
          <a:p>
            <a:pPr algn="ctr"/>
            <a:r>
              <a:rPr lang="fr-FR" sz="2400" dirty="0"/>
              <a:t>Analyse du contenu</a:t>
            </a:r>
          </a:p>
        </p:txBody>
      </p:sp>
      <p:pic>
        <p:nvPicPr>
          <p:cNvPr id="13" name="Image 12">
            <a:extLst>
              <a:ext uri="{FF2B5EF4-FFF2-40B4-BE49-F238E27FC236}">
                <a16:creationId xmlns:a16="http://schemas.microsoft.com/office/drawing/2014/main" id="{C20FAD29-470D-9DEC-AEBC-9AA7A6D2C01F}"/>
              </a:ext>
            </a:extLst>
          </p:cNvPr>
          <p:cNvPicPr>
            <a:picLocks noChangeAspect="1"/>
          </p:cNvPicPr>
          <p:nvPr/>
        </p:nvPicPr>
        <p:blipFill>
          <a:blip r:embed="rId3"/>
          <a:stretch>
            <a:fillRect/>
          </a:stretch>
        </p:blipFill>
        <p:spPr>
          <a:xfrm>
            <a:off x="1617661" y="1607706"/>
            <a:ext cx="4324350" cy="2962275"/>
          </a:xfrm>
          <a:prstGeom prst="rect">
            <a:avLst/>
          </a:prstGeom>
        </p:spPr>
      </p:pic>
      <p:sp>
        <p:nvSpPr>
          <p:cNvPr id="14" name="ZoneTexte 13">
            <a:extLst>
              <a:ext uri="{FF2B5EF4-FFF2-40B4-BE49-F238E27FC236}">
                <a16:creationId xmlns:a16="http://schemas.microsoft.com/office/drawing/2014/main" id="{AABC556A-CF38-A672-011C-6E8DC0913262}"/>
              </a:ext>
            </a:extLst>
          </p:cNvPr>
          <p:cNvSpPr txBox="1"/>
          <p:nvPr/>
        </p:nvSpPr>
        <p:spPr>
          <a:xfrm>
            <a:off x="3114084" y="1235408"/>
            <a:ext cx="1331504" cy="381802"/>
          </a:xfrm>
          <a:prstGeom prst="rect">
            <a:avLst/>
          </a:prstGeom>
          <a:noFill/>
        </p:spPr>
        <p:txBody>
          <a:bodyPr wrap="square" rtlCol="0">
            <a:spAutoFit/>
          </a:bodyPr>
          <a:lstStyle/>
          <a:p>
            <a:pPr algn="ctr"/>
            <a:r>
              <a:rPr lang="fr-FR" dirty="0"/>
              <a:t>Newsletter</a:t>
            </a:r>
          </a:p>
        </p:txBody>
      </p:sp>
      <p:sp>
        <p:nvSpPr>
          <p:cNvPr id="15" name="ZoneTexte 14">
            <a:extLst>
              <a:ext uri="{FF2B5EF4-FFF2-40B4-BE49-F238E27FC236}">
                <a16:creationId xmlns:a16="http://schemas.microsoft.com/office/drawing/2014/main" id="{301D863B-514A-5A86-B2E4-C6C3B5A356DB}"/>
              </a:ext>
            </a:extLst>
          </p:cNvPr>
          <p:cNvSpPr txBox="1"/>
          <p:nvPr/>
        </p:nvSpPr>
        <p:spPr>
          <a:xfrm>
            <a:off x="1617661" y="4929546"/>
            <a:ext cx="4324350" cy="646331"/>
          </a:xfrm>
          <a:prstGeom prst="rect">
            <a:avLst/>
          </a:prstGeom>
          <a:noFill/>
        </p:spPr>
        <p:txBody>
          <a:bodyPr wrap="square" rtlCol="0">
            <a:spAutoFit/>
          </a:bodyPr>
          <a:lstStyle/>
          <a:p>
            <a:pPr algn="ctr"/>
            <a:r>
              <a:rPr lang="fr-FR" dirty="0"/>
              <a:t>Blog</a:t>
            </a:r>
            <a:br>
              <a:rPr lang="fr-FR" dirty="0"/>
            </a:br>
            <a:r>
              <a:rPr lang="fr-FR" sz="1200" dirty="0"/>
              <a:t>L’entreprise ne possède pas de blog</a:t>
            </a:r>
            <a:r>
              <a:rPr lang="fr-FR" dirty="0"/>
              <a:t>.</a:t>
            </a:r>
          </a:p>
        </p:txBody>
      </p:sp>
      <p:sp>
        <p:nvSpPr>
          <p:cNvPr id="16" name="ZoneTexte 15">
            <a:extLst>
              <a:ext uri="{FF2B5EF4-FFF2-40B4-BE49-F238E27FC236}">
                <a16:creationId xmlns:a16="http://schemas.microsoft.com/office/drawing/2014/main" id="{A09B3662-C758-A3AD-EBD1-D7E3C436724D}"/>
              </a:ext>
            </a:extLst>
          </p:cNvPr>
          <p:cNvSpPr txBox="1"/>
          <p:nvPr/>
        </p:nvSpPr>
        <p:spPr>
          <a:xfrm>
            <a:off x="3043258" y="5935442"/>
            <a:ext cx="1473156" cy="369332"/>
          </a:xfrm>
          <a:prstGeom prst="rect">
            <a:avLst/>
          </a:prstGeom>
          <a:noFill/>
        </p:spPr>
        <p:txBody>
          <a:bodyPr wrap="square" rtlCol="0">
            <a:spAutoFit/>
          </a:bodyPr>
          <a:lstStyle/>
          <a:p>
            <a:pPr algn="ctr"/>
            <a:r>
              <a:rPr lang="fr-FR" dirty="0"/>
              <a:t>Landing page</a:t>
            </a:r>
          </a:p>
        </p:txBody>
      </p:sp>
      <p:pic>
        <p:nvPicPr>
          <p:cNvPr id="18" name="Image 17">
            <a:extLst>
              <a:ext uri="{FF2B5EF4-FFF2-40B4-BE49-F238E27FC236}">
                <a16:creationId xmlns:a16="http://schemas.microsoft.com/office/drawing/2014/main" id="{CE7F19F8-01F1-E1E4-7909-BAF4B1222D2D}"/>
              </a:ext>
            </a:extLst>
          </p:cNvPr>
          <p:cNvPicPr>
            <a:picLocks noChangeAspect="1"/>
          </p:cNvPicPr>
          <p:nvPr/>
        </p:nvPicPr>
        <p:blipFill>
          <a:blip r:embed="rId4"/>
          <a:stretch>
            <a:fillRect/>
          </a:stretch>
        </p:blipFill>
        <p:spPr>
          <a:xfrm>
            <a:off x="460056" y="6237892"/>
            <a:ext cx="6639559" cy="3510846"/>
          </a:xfrm>
          <a:prstGeom prst="rect">
            <a:avLst/>
          </a:prstGeom>
        </p:spPr>
      </p:pic>
    </p:spTree>
    <p:extLst>
      <p:ext uri="{BB962C8B-B14F-4D97-AF65-F5344CB8AC3E}">
        <p14:creationId xmlns:p14="http://schemas.microsoft.com/office/powerpoint/2010/main" val="1754544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F133DD23-7A2A-D032-AE26-E16E0521BFF0}"/>
              </a:ext>
            </a:extLst>
          </p:cNvPr>
          <p:cNvGrpSpPr/>
          <p:nvPr/>
        </p:nvGrpSpPr>
        <p:grpSpPr>
          <a:xfrm>
            <a:off x="-504813" y="9547938"/>
            <a:ext cx="1133068" cy="1128032"/>
            <a:chOff x="-504813" y="9547938"/>
            <a:chExt cx="1133068" cy="1128032"/>
          </a:xfrm>
        </p:grpSpPr>
        <p:sp>
          <p:nvSpPr>
            <p:cNvPr id="5" name="Arc plein 4">
              <a:extLst>
                <a:ext uri="{FF2B5EF4-FFF2-40B4-BE49-F238E27FC236}">
                  <a16:creationId xmlns:a16="http://schemas.microsoft.com/office/drawing/2014/main" id="{E4B8CE93-9A69-610B-3B8B-E4F1863CCAB2}"/>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FB48B569-4715-75CB-6776-B0468F41C970}"/>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7" name="Groupe 6">
            <a:extLst>
              <a:ext uri="{FF2B5EF4-FFF2-40B4-BE49-F238E27FC236}">
                <a16:creationId xmlns:a16="http://schemas.microsoft.com/office/drawing/2014/main" id="{7D283467-84E5-43FF-29FD-E0BCA6DD080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4F7EA15F-57A1-53F9-3271-D2792F6C14A4}"/>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B333D795-1665-97A5-5AB1-3222D4A7E87C}"/>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83E12C5F-8C94-FD58-53BC-841DA97084C0}"/>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6ECA7CA7-F76A-94E8-0EE6-80C917F43B58}"/>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89439D03-7F33-F8C0-0267-5F833EF17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3" name="ZoneTexte 12">
            <a:extLst>
              <a:ext uri="{FF2B5EF4-FFF2-40B4-BE49-F238E27FC236}">
                <a16:creationId xmlns:a16="http://schemas.microsoft.com/office/drawing/2014/main" id="{05A8D38F-CD30-17FE-1C0A-02726AFBC439}"/>
              </a:ext>
            </a:extLst>
          </p:cNvPr>
          <p:cNvSpPr txBox="1"/>
          <p:nvPr/>
        </p:nvSpPr>
        <p:spPr>
          <a:xfrm>
            <a:off x="1623376" y="1252356"/>
            <a:ext cx="4312921" cy="1138773"/>
          </a:xfrm>
          <a:prstGeom prst="rect">
            <a:avLst/>
          </a:prstGeom>
          <a:noFill/>
        </p:spPr>
        <p:txBody>
          <a:bodyPr wrap="square" rtlCol="0">
            <a:spAutoFit/>
          </a:bodyPr>
          <a:lstStyle/>
          <a:p>
            <a:pPr algn="ctr"/>
            <a:r>
              <a:rPr lang="fr-FR" dirty="0"/>
              <a:t>Conseils d’amélioration</a:t>
            </a:r>
          </a:p>
          <a:p>
            <a:endParaRPr lang="fr-FR" sz="1200" dirty="0"/>
          </a:p>
          <a:p>
            <a:r>
              <a:rPr lang="fr-FR" sz="1200" dirty="0"/>
              <a:t>Création d’un blog ou un forum pour aider les clients à comprendre la manipulation de certains produits. Partager de astuces pour bien choisir les gammes de produits.</a:t>
            </a:r>
          </a:p>
        </p:txBody>
      </p:sp>
      <p:sp>
        <p:nvSpPr>
          <p:cNvPr id="14" name="ZoneTexte 13">
            <a:extLst>
              <a:ext uri="{FF2B5EF4-FFF2-40B4-BE49-F238E27FC236}">
                <a16:creationId xmlns:a16="http://schemas.microsoft.com/office/drawing/2014/main" id="{850E3D4C-D857-CC6E-2482-C8CAC85ECAA1}"/>
              </a:ext>
            </a:extLst>
          </p:cNvPr>
          <p:cNvSpPr txBox="1"/>
          <p:nvPr/>
        </p:nvSpPr>
        <p:spPr>
          <a:xfrm>
            <a:off x="1739922" y="2911808"/>
            <a:ext cx="4079828" cy="369332"/>
          </a:xfrm>
          <a:prstGeom prst="rect">
            <a:avLst/>
          </a:prstGeom>
          <a:noFill/>
        </p:spPr>
        <p:txBody>
          <a:bodyPr wrap="square" rtlCol="0">
            <a:spAutoFit/>
          </a:bodyPr>
          <a:lstStyle/>
          <a:p>
            <a:pPr algn="ctr"/>
            <a:r>
              <a:rPr lang="fr-FR" dirty="0"/>
              <a:t>Sites d’autorités</a:t>
            </a:r>
          </a:p>
        </p:txBody>
      </p:sp>
      <p:pic>
        <p:nvPicPr>
          <p:cNvPr id="17" name="Image 16">
            <a:extLst>
              <a:ext uri="{FF2B5EF4-FFF2-40B4-BE49-F238E27FC236}">
                <a16:creationId xmlns:a16="http://schemas.microsoft.com/office/drawing/2014/main" id="{31B36AA0-16E9-B1A6-CE8D-1A4CAC64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894" y="3541479"/>
            <a:ext cx="3189186" cy="5669664"/>
          </a:xfrm>
          <a:prstGeom prst="rect">
            <a:avLst/>
          </a:prstGeom>
        </p:spPr>
      </p:pic>
      <p:sp>
        <p:nvSpPr>
          <p:cNvPr id="26" name="ZoneTexte 25">
            <a:extLst>
              <a:ext uri="{FF2B5EF4-FFF2-40B4-BE49-F238E27FC236}">
                <a16:creationId xmlns:a16="http://schemas.microsoft.com/office/drawing/2014/main" id="{79BBE302-60F9-4691-C3FA-016755CD9EA4}"/>
              </a:ext>
            </a:extLst>
          </p:cNvPr>
          <p:cNvSpPr txBox="1"/>
          <p:nvPr/>
        </p:nvSpPr>
        <p:spPr>
          <a:xfrm>
            <a:off x="3073927" y="3233702"/>
            <a:ext cx="1076960" cy="307777"/>
          </a:xfrm>
          <a:prstGeom prst="rect">
            <a:avLst/>
          </a:prstGeom>
          <a:noFill/>
        </p:spPr>
        <p:txBody>
          <a:bodyPr wrap="square" rtlCol="0" anchor="ctr">
            <a:spAutoFit/>
          </a:bodyPr>
          <a:lstStyle/>
          <a:p>
            <a:pPr algn="ctr"/>
            <a:r>
              <a:rPr lang="fr-FR" sz="1400" dirty="0" err="1"/>
              <a:t>Sarafi</a:t>
            </a:r>
            <a:endParaRPr lang="fr-FR" sz="1400" dirty="0"/>
          </a:p>
        </p:txBody>
      </p:sp>
    </p:spTree>
    <p:extLst>
      <p:ext uri="{BB962C8B-B14F-4D97-AF65-F5344CB8AC3E}">
        <p14:creationId xmlns:p14="http://schemas.microsoft.com/office/powerpoint/2010/main" val="121121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13" name="Image 12">
            <a:extLst>
              <a:ext uri="{FF2B5EF4-FFF2-40B4-BE49-F238E27FC236}">
                <a16:creationId xmlns:a16="http://schemas.microsoft.com/office/drawing/2014/main" id="{948F1175-317B-BDE9-2CE6-FEC6103B1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117" y="6015197"/>
            <a:ext cx="2449524" cy="4354709"/>
          </a:xfrm>
          <a:prstGeom prst="rect">
            <a:avLst/>
          </a:prstGeom>
        </p:spPr>
      </p:pic>
      <p:pic>
        <p:nvPicPr>
          <p:cNvPr id="14" name="Image 13">
            <a:extLst>
              <a:ext uri="{FF2B5EF4-FFF2-40B4-BE49-F238E27FC236}">
                <a16:creationId xmlns:a16="http://schemas.microsoft.com/office/drawing/2014/main" id="{EC30FF0A-2FB5-C54B-2DA9-3BB943C77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17" y="5879811"/>
            <a:ext cx="2559524" cy="4550265"/>
          </a:xfrm>
          <a:prstGeom prst="rect">
            <a:avLst/>
          </a:prstGeom>
        </p:spPr>
      </p:pic>
      <p:pic>
        <p:nvPicPr>
          <p:cNvPr id="15" name="Image 14">
            <a:extLst>
              <a:ext uri="{FF2B5EF4-FFF2-40B4-BE49-F238E27FC236}">
                <a16:creationId xmlns:a16="http://schemas.microsoft.com/office/drawing/2014/main" id="{669A2730-E838-70B1-9CD5-A69922127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17" y="1260874"/>
            <a:ext cx="2449524" cy="4354709"/>
          </a:xfrm>
          <a:prstGeom prst="rect">
            <a:avLst/>
          </a:prstGeom>
        </p:spPr>
      </p:pic>
      <p:pic>
        <p:nvPicPr>
          <p:cNvPr id="16" name="Image 15">
            <a:extLst>
              <a:ext uri="{FF2B5EF4-FFF2-40B4-BE49-F238E27FC236}">
                <a16:creationId xmlns:a16="http://schemas.microsoft.com/office/drawing/2014/main" id="{B143AA21-3859-6D2A-1D40-6E4EE01DE4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0117" y="1260874"/>
            <a:ext cx="2559525" cy="4550266"/>
          </a:xfrm>
          <a:prstGeom prst="rect">
            <a:avLst/>
          </a:prstGeom>
        </p:spPr>
      </p:pic>
      <p:sp>
        <p:nvSpPr>
          <p:cNvPr id="17" name="ZoneTexte 16">
            <a:extLst>
              <a:ext uri="{FF2B5EF4-FFF2-40B4-BE49-F238E27FC236}">
                <a16:creationId xmlns:a16="http://schemas.microsoft.com/office/drawing/2014/main" id="{27BE8DB2-F4C8-4882-A79D-4BC55494C1E1}"/>
              </a:ext>
            </a:extLst>
          </p:cNvPr>
          <p:cNvSpPr txBox="1"/>
          <p:nvPr/>
        </p:nvSpPr>
        <p:spPr>
          <a:xfrm>
            <a:off x="2372887" y="929447"/>
            <a:ext cx="1076960" cy="307777"/>
          </a:xfrm>
          <a:prstGeom prst="rect">
            <a:avLst/>
          </a:prstGeom>
          <a:noFill/>
        </p:spPr>
        <p:txBody>
          <a:bodyPr wrap="square" rtlCol="0" anchor="ctr">
            <a:spAutoFit/>
          </a:bodyPr>
          <a:lstStyle/>
          <a:p>
            <a:pPr algn="ctr"/>
            <a:r>
              <a:rPr lang="fr-FR" sz="1400" dirty="0"/>
              <a:t>Jumia</a:t>
            </a:r>
          </a:p>
        </p:txBody>
      </p:sp>
      <p:sp>
        <p:nvSpPr>
          <p:cNvPr id="18" name="ZoneTexte 17">
            <a:extLst>
              <a:ext uri="{FF2B5EF4-FFF2-40B4-BE49-F238E27FC236}">
                <a16:creationId xmlns:a16="http://schemas.microsoft.com/office/drawing/2014/main" id="{56370451-DFDC-1405-E495-7A6F4ACF2AA1}"/>
              </a:ext>
            </a:extLst>
          </p:cNvPr>
          <p:cNvSpPr txBox="1"/>
          <p:nvPr/>
        </p:nvSpPr>
        <p:spPr>
          <a:xfrm>
            <a:off x="4262647" y="902928"/>
            <a:ext cx="1076960" cy="307777"/>
          </a:xfrm>
          <a:prstGeom prst="rect">
            <a:avLst/>
          </a:prstGeom>
          <a:noFill/>
        </p:spPr>
        <p:txBody>
          <a:bodyPr wrap="square" rtlCol="0" anchor="ctr">
            <a:spAutoFit/>
          </a:bodyPr>
          <a:lstStyle/>
          <a:p>
            <a:pPr algn="ctr"/>
            <a:r>
              <a:rPr lang="fr-FR" sz="1400" dirty="0"/>
              <a:t>Eureka</a:t>
            </a:r>
          </a:p>
        </p:txBody>
      </p:sp>
      <p:sp>
        <p:nvSpPr>
          <p:cNvPr id="19" name="ZoneTexte 18">
            <a:extLst>
              <a:ext uri="{FF2B5EF4-FFF2-40B4-BE49-F238E27FC236}">
                <a16:creationId xmlns:a16="http://schemas.microsoft.com/office/drawing/2014/main" id="{3A3A7401-67D2-A654-F261-143681DB7E1E}"/>
              </a:ext>
            </a:extLst>
          </p:cNvPr>
          <p:cNvSpPr txBox="1"/>
          <p:nvPr/>
        </p:nvSpPr>
        <p:spPr>
          <a:xfrm>
            <a:off x="2372887" y="5572034"/>
            <a:ext cx="1076960" cy="307777"/>
          </a:xfrm>
          <a:prstGeom prst="rect">
            <a:avLst/>
          </a:prstGeom>
          <a:noFill/>
        </p:spPr>
        <p:txBody>
          <a:bodyPr wrap="square" rtlCol="0" anchor="ctr">
            <a:spAutoFit/>
          </a:bodyPr>
          <a:lstStyle/>
          <a:p>
            <a:pPr algn="ctr"/>
            <a:r>
              <a:rPr lang="fr-FR" sz="1400" dirty="0"/>
              <a:t>Bazar </a:t>
            </a:r>
            <a:r>
              <a:rPr lang="fr-FR" sz="1400" dirty="0" err="1"/>
              <a:t>kely</a:t>
            </a:r>
            <a:endParaRPr lang="fr-FR" sz="1400" dirty="0"/>
          </a:p>
        </p:txBody>
      </p:sp>
      <p:sp>
        <p:nvSpPr>
          <p:cNvPr id="20" name="ZoneTexte 19">
            <a:extLst>
              <a:ext uri="{FF2B5EF4-FFF2-40B4-BE49-F238E27FC236}">
                <a16:creationId xmlns:a16="http://schemas.microsoft.com/office/drawing/2014/main" id="{AE110516-0CC5-6E44-CAB9-A46DE2A65A11}"/>
              </a:ext>
            </a:extLst>
          </p:cNvPr>
          <p:cNvSpPr txBox="1"/>
          <p:nvPr/>
        </p:nvSpPr>
        <p:spPr>
          <a:xfrm>
            <a:off x="4262647" y="5572034"/>
            <a:ext cx="1076960" cy="307777"/>
          </a:xfrm>
          <a:prstGeom prst="rect">
            <a:avLst/>
          </a:prstGeom>
          <a:noFill/>
        </p:spPr>
        <p:txBody>
          <a:bodyPr wrap="square" rtlCol="0" anchor="ctr">
            <a:spAutoFit/>
          </a:bodyPr>
          <a:lstStyle/>
          <a:p>
            <a:pPr algn="ctr"/>
            <a:r>
              <a:rPr lang="fr-FR" sz="1400" dirty="0"/>
              <a:t>Candy</a:t>
            </a:r>
          </a:p>
        </p:txBody>
      </p:sp>
    </p:spTree>
    <p:extLst>
      <p:ext uri="{BB962C8B-B14F-4D97-AF65-F5344CB8AC3E}">
        <p14:creationId xmlns:p14="http://schemas.microsoft.com/office/powerpoint/2010/main" val="2410314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aphicFrame>
        <p:nvGraphicFramePr>
          <p:cNvPr id="3" name="Tableau 2">
            <a:extLst>
              <a:ext uri="{FF2B5EF4-FFF2-40B4-BE49-F238E27FC236}">
                <a16:creationId xmlns:a16="http://schemas.microsoft.com/office/drawing/2014/main" id="{EF98CDC2-6684-A0E6-839E-5EA6631FAD55}"/>
              </a:ext>
            </a:extLst>
          </p:cNvPr>
          <p:cNvGraphicFramePr>
            <a:graphicFrameLocks noGrp="1"/>
          </p:cNvGraphicFramePr>
          <p:nvPr>
            <p:extLst>
              <p:ext uri="{D42A27DB-BD31-4B8C-83A1-F6EECF244321}">
                <p14:modId xmlns:p14="http://schemas.microsoft.com/office/powerpoint/2010/main" val="948860639"/>
              </p:ext>
            </p:extLst>
          </p:nvPr>
        </p:nvGraphicFramePr>
        <p:xfrm>
          <a:off x="620406" y="1694347"/>
          <a:ext cx="6318862" cy="2033368"/>
        </p:xfrm>
        <a:graphic>
          <a:graphicData uri="http://schemas.openxmlformats.org/drawingml/2006/table">
            <a:tbl>
              <a:tblPr firstRow="1" firstCol="1" bandRow="1">
                <a:tableStyleId>{5FD0F851-EC5A-4D38-B0AD-8093EC10F338}</a:tableStyleId>
              </a:tblPr>
              <a:tblGrid>
                <a:gridCol w="3159431">
                  <a:extLst>
                    <a:ext uri="{9D8B030D-6E8A-4147-A177-3AD203B41FA5}">
                      <a16:colId xmlns:a16="http://schemas.microsoft.com/office/drawing/2014/main" val="319854155"/>
                    </a:ext>
                  </a:extLst>
                </a:gridCol>
                <a:gridCol w="3159431">
                  <a:extLst>
                    <a:ext uri="{9D8B030D-6E8A-4147-A177-3AD203B41FA5}">
                      <a16:colId xmlns:a16="http://schemas.microsoft.com/office/drawing/2014/main" val="378941553"/>
                    </a:ext>
                  </a:extLst>
                </a:gridCol>
              </a:tblGrid>
              <a:tr h="508342">
                <a:tc>
                  <a:txBody>
                    <a:bodyPr/>
                    <a:lstStyle/>
                    <a:p>
                      <a:pPr algn="ctr">
                        <a:lnSpc>
                          <a:spcPct val="150000"/>
                        </a:lnSpc>
                        <a:spcAft>
                          <a:spcPts val="800"/>
                        </a:spcAft>
                      </a:pPr>
                      <a:r>
                        <a:rPr lang="fr-FR" sz="1200" spc="45">
                          <a:effectLst/>
                        </a:rPr>
                        <a:t>Année</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tc>
                  <a:txBody>
                    <a:bodyPr/>
                    <a:lstStyle/>
                    <a:p>
                      <a:pPr algn="ctr">
                        <a:lnSpc>
                          <a:spcPct val="150000"/>
                        </a:lnSpc>
                        <a:spcAft>
                          <a:spcPts val="800"/>
                        </a:spcAft>
                      </a:pPr>
                      <a:r>
                        <a:rPr lang="fr-FR" sz="1200" spc="45">
                          <a:effectLst/>
                        </a:rPr>
                        <a:t>Evolution en %</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extLst>
                  <a:ext uri="{0D108BD9-81ED-4DB2-BD59-A6C34878D82A}">
                    <a16:rowId xmlns:a16="http://schemas.microsoft.com/office/drawing/2014/main" val="4068869485"/>
                  </a:ext>
                </a:extLst>
              </a:tr>
              <a:tr h="508342">
                <a:tc>
                  <a:txBody>
                    <a:bodyPr/>
                    <a:lstStyle/>
                    <a:p>
                      <a:pPr algn="ctr">
                        <a:lnSpc>
                          <a:spcPct val="150000"/>
                        </a:lnSpc>
                        <a:spcAft>
                          <a:spcPts val="800"/>
                        </a:spcAft>
                      </a:pPr>
                      <a:r>
                        <a:rPr lang="fr-FR" sz="1200" spc="45">
                          <a:effectLst/>
                        </a:rPr>
                        <a:t>2019</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tc>
                  <a:txBody>
                    <a:bodyPr/>
                    <a:lstStyle/>
                    <a:p>
                      <a:pPr algn="ctr">
                        <a:lnSpc>
                          <a:spcPct val="150000"/>
                        </a:lnSpc>
                        <a:spcAft>
                          <a:spcPts val="800"/>
                        </a:spcAft>
                      </a:pPr>
                      <a:r>
                        <a:rPr lang="fr-FR" sz="1200" spc="45">
                          <a:effectLst/>
                        </a:rPr>
                        <a:t>32</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extLst>
                  <a:ext uri="{0D108BD9-81ED-4DB2-BD59-A6C34878D82A}">
                    <a16:rowId xmlns:a16="http://schemas.microsoft.com/office/drawing/2014/main" val="284684560"/>
                  </a:ext>
                </a:extLst>
              </a:tr>
              <a:tr h="508342">
                <a:tc>
                  <a:txBody>
                    <a:bodyPr/>
                    <a:lstStyle/>
                    <a:p>
                      <a:pPr algn="ctr">
                        <a:lnSpc>
                          <a:spcPct val="150000"/>
                        </a:lnSpc>
                        <a:spcAft>
                          <a:spcPts val="800"/>
                        </a:spcAft>
                      </a:pPr>
                      <a:r>
                        <a:rPr lang="fr-FR" sz="1200" spc="45">
                          <a:effectLst/>
                        </a:rPr>
                        <a:t>2020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tc>
                  <a:txBody>
                    <a:bodyPr/>
                    <a:lstStyle/>
                    <a:p>
                      <a:pPr algn="ctr">
                        <a:lnSpc>
                          <a:spcPct val="150000"/>
                        </a:lnSpc>
                        <a:spcAft>
                          <a:spcPts val="800"/>
                        </a:spcAft>
                      </a:pPr>
                      <a:r>
                        <a:rPr lang="fr-FR" sz="1200" spc="45">
                          <a:effectLst/>
                        </a:rPr>
                        <a:t>30</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extLst>
                  <a:ext uri="{0D108BD9-81ED-4DB2-BD59-A6C34878D82A}">
                    <a16:rowId xmlns:a16="http://schemas.microsoft.com/office/drawing/2014/main" val="3131281350"/>
                  </a:ext>
                </a:extLst>
              </a:tr>
              <a:tr h="508342">
                <a:tc>
                  <a:txBody>
                    <a:bodyPr/>
                    <a:lstStyle/>
                    <a:p>
                      <a:pPr algn="ctr">
                        <a:lnSpc>
                          <a:spcPct val="150000"/>
                        </a:lnSpc>
                        <a:spcAft>
                          <a:spcPts val="800"/>
                        </a:spcAft>
                      </a:pPr>
                      <a:r>
                        <a:rPr lang="fr-FR" sz="1200" spc="45">
                          <a:effectLst/>
                        </a:rPr>
                        <a:t>2021</a:t>
                      </a:r>
                      <a:endParaRPr lang="fr-FR" sz="110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tc>
                  <a:txBody>
                    <a:bodyPr/>
                    <a:lstStyle/>
                    <a:p>
                      <a:pPr algn="ctr">
                        <a:lnSpc>
                          <a:spcPct val="150000"/>
                        </a:lnSpc>
                        <a:spcAft>
                          <a:spcPts val="800"/>
                        </a:spcAft>
                      </a:pPr>
                      <a:r>
                        <a:rPr lang="fr-FR" sz="1200" spc="45" dirty="0">
                          <a:effectLst/>
                        </a:rPr>
                        <a:t>38</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1003" marR="71003" marT="0" marB="0"/>
                </a:tc>
                <a:extLst>
                  <a:ext uri="{0D108BD9-81ED-4DB2-BD59-A6C34878D82A}">
                    <a16:rowId xmlns:a16="http://schemas.microsoft.com/office/drawing/2014/main" val="2842238188"/>
                  </a:ext>
                </a:extLst>
              </a:tr>
            </a:tbl>
          </a:graphicData>
        </a:graphic>
      </p:graphicFrame>
      <p:sp>
        <p:nvSpPr>
          <p:cNvPr id="14" name="ZoneTexte 13">
            <a:extLst>
              <a:ext uri="{FF2B5EF4-FFF2-40B4-BE49-F238E27FC236}">
                <a16:creationId xmlns:a16="http://schemas.microsoft.com/office/drawing/2014/main" id="{26C3D8AD-76A8-9D13-23B8-B7901B7139ED}"/>
              </a:ext>
            </a:extLst>
          </p:cNvPr>
          <p:cNvSpPr txBox="1"/>
          <p:nvPr/>
        </p:nvSpPr>
        <p:spPr>
          <a:xfrm>
            <a:off x="966585" y="4323588"/>
            <a:ext cx="5626504" cy="4483279"/>
          </a:xfrm>
          <a:prstGeom prst="rect">
            <a:avLst/>
          </a:prstGeom>
          <a:noFill/>
        </p:spPr>
        <p:txBody>
          <a:bodyPr wrap="square" rtlCol="0">
            <a:spAutoFit/>
          </a:bodyPr>
          <a:lstStyle/>
          <a:p>
            <a:pPr marL="228600">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Lors de notre bief, il nous a fait part de son besoin en termes de marketing et de communication, il veut augmenter leurs followers sur Facebook à 250 000 d’ici fin de l’année 2022.</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En termes de communication digitale, COSMOS est présent sur 3 réseaux sociaux dont Facebook, Instagram et TIK TOK. </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Il est à noter que le SEO de COSMOS est prise en main par une agence externe.</a:t>
            </a:r>
          </a:p>
          <a:p>
            <a:pPr marL="228600">
              <a:spcAft>
                <a:spcPts val="800"/>
              </a:spcAft>
            </a:pPr>
            <a:r>
              <a:rPr lang="fr-FR" sz="1200" u="sng" spc="45" dirty="0">
                <a:solidFill>
                  <a:srgbClr val="000000"/>
                </a:solidFill>
                <a:effectLst/>
                <a:ea typeface="Times New Roman" panose="02020603050405020304" pitchFamily="18" charset="0"/>
                <a:cs typeface="Times New Roman" panose="02020603050405020304" pitchFamily="18" charset="0"/>
              </a:rPr>
              <a:t>Récapitulatif de l’état de son page Facebook</a:t>
            </a:r>
            <a:br>
              <a:rPr lang="fr-FR" sz="1200" u="sng"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-Les abonnés sur leur page Facebook comptent actuellement 166 449.</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-Fréquence de publication 2 à 3 fois quotidienne.</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-En format vidéo avec texte ou photo avec texte</a:t>
            </a:r>
            <a:br>
              <a:rPr lang="fr-FR" sz="1200"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-Type de contenu publié sont : </a:t>
            </a:r>
            <a:br>
              <a:rPr lang="fr-FR" sz="1200" dirty="0">
                <a:ea typeface="Times New Roman" panose="02020603050405020304" pitchFamily="18" charset="0"/>
                <a:cs typeface="Times New Roman" panose="02020603050405020304" pitchFamily="18" charset="0"/>
              </a:rPr>
            </a:br>
            <a:r>
              <a:rPr lang="fr-FR" sz="1200" dirty="0">
                <a:ea typeface="Times New Roman" panose="02020603050405020304" pitchFamily="18" charset="0"/>
                <a:cs typeface="Times New Roman" panose="02020603050405020304" pitchFamily="18" charset="0"/>
              </a:rPr>
              <a:t>	</a:t>
            </a:r>
            <a:r>
              <a:rPr lang="fr-FR" sz="1200" spc="45" dirty="0">
                <a:solidFill>
                  <a:srgbClr val="000000"/>
                </a:solidFill>
                <a:effectLst/>
                <a:ea typeface="Times New Roman" panose="02020603050405020304" pitchFamily="18" charset="0"/>
                <a:cs typeface="Times New Roman" panose="02020603050405020304" pitchFamily="18" charset="0"/>
              </a:rPr>
              <a:t>Publicité des produits </a:t>
            </a:r>
            <a:br>
              <a:rPr lang="fr-FR" sz="1200" dirty="0">
                <a:ea typeface="Times New Roman" panose="02020603050405020304" pitchFamily="18" charset="0"/>
                <a:cs typeface="Times New Roman" panose="02020603050405020304" pitchFamily="18" charset="0"/>
              </a:rPr>
            </a:br>
            <a:r>
              <a:rPr lang="fr-FR" sz="1200" dirty="0">
                <a:ea typeface="Times New Roman" panose="02020603050405020304" pitchFamily="18" charset="0"/>
                <a:cs typeface="Times New Roman" panose="02020603050405020304" pitchFamily="18" charset="0"/>
              </a:rPr>
              <a:t>	</a:t>
            </a:r>
            <a:r>
              <a:rPr lang="fr-FR" sz="1200" spc="45" dirty="0">
                <a:solidFill>
                  <a:srgbClr val="000000"/>
                </a:solidFill>
                <a:effectLst/>
                <a:ea typeface="Times New Roman" panose="02020603050405020304" pitchFamily="18" charset="0"/>
                <a:cs typeface="Times New Roman" panose="02020603050405020304" pitchFamily="18" charset="0"/>
              </a:rPr>
              <a:t>Jeux et concours</a:t>
            </a:r>
            <a:br>
              <a:rPr lang="fr-FR" sz="1200" dirty="0">
                <a:ea typeface="Times New Roman" panose="02020603050405020304" pitchFamily="18" charset="0"/>
                <a:cs typeface="Times New Roman" panose="02020603050405020304" pitchFamily="18" charset="0"/>
              </a:rPr>
            </a:br>
            <a:r>
              <a:rPr lang="fr-FR" sz="1200" dirty="0">
                <a:ea typeface="Times New Roman" panose="02020603050405020304" pitchFamily="18" charset="0"/>
                <a:cs typeface="Times New Roman" panose="02020603050405020304" pitchFamily="18" charset="0"/>
              </a:rPr>
              <a:t>	</a:t>
            </a:r>
            <a:r>
              <a:rPr lang="fr-FR" sz="1200" spc="45" dirty="0">
                <a:solidFill>
                  <a:srgbClr val="000000"/>
                </a:solidFill>
                <a:effectLst/>
                <a:ea typeface="Times New Roman" panose="02020603050405020304" pitchFamily="18" charset="0"/>
                <a:cs typeface="Times New Roman" panose="02020603050405020304" pitchFamily="18" charset="0"/>
              </a:rPr>
              <a:t>Publicité utilisant des influenceurs et artistes</a:t>
            </a:r>
            <a:br>
              <a:rPr lang="fr-FR" sz="1200" dirty="0">
                <a:ea typeface="Times New Roman" panose="02020603050405020304" pitchFamily="18" charset="0"/>
                <a:cs typeface="Times New Roman" panose="02020603050405020304" pitchFamily="18" charset="0"/>
              </a:rPr>
            </a:br>
            <a:r>
              <a:rPr lang="fr-FR" sz="1200" dirty="0">
                <a:ea typeface="Times New Roman" panose="02020603050405020304" pitchFamily="18" charset="0"/>
                <a:cs typeface="Times New Roman" panose="02020603050405020304" pitchFamily="18" charset="0"/>
              </a:rPr>
              <a:t>	</a:t>
            </a:r>
            <a:r>
              <a:rPr lang="fr-FR" sz="1200" spc="45" dirty="0">
                <a:solidFill>
                  <a:srgbClr val="000000"/>
                </a:solidFill>
                <a:effectLst/>
                <a:ea typeface="Times New Roman" panose="02020603050405020304" pitchFamily="18" charset="0"/>
                <a:cs typeface="Times New Roman" panose="02020603050405020304" pitchFamily="18" charset="0"/>
              </a:rPr>
              <a:t>Publication divertissante (quizz, </a:t>
            </a:r>
            <a:r>
              <a:rPr lang="fr-FR" sz="1200" spc="45" dirty="0" err="1">
                <a:solidFill>
                  <a:srgbClr val="000000"/>
                </a:solidFill>
                <a:effectLst/>
                <a:ea typeface="Times New Roman" panose="02020603050405020304" pitchFamily="18" charset="0"/>
                <a:cs typeface="Times New Roman" panose="02020603050405020304" pitchFamily="18" charset="0"/>
              </a:rPr>
              <a:t>memes</a:t>
            </a:r>
            <a:r>
              <a:rPr lang="fr-FR" sz="1200" spc="45" dirty="0">
                <a:solidFill>
                  <a:srgbClr val="000000"/>
                </a:solidFill>
                <a:effectLst/>
                <a:ea typeface="Times New Roman" panose="02020603050405020304" pitchFamily="18" charset="0"/>
                <a:cs typeface="Times New Roman" panose="02020603050405020304" pitchFamily="18" charset="0"/>
              </a:rPr>
              <a:t>, et question réponse).</a:t>
            </a:r>
            <a:endParaRPr lang="fr-FR" sz="1200" dirty="0">
              <a:effectLst/>
              <a:ea typeface="Calibri" panose="020F0502020204030204" pitchFamily="34" charset="0"/>
              <a:cs typeface="Times New Roman" panose="02020603050405020304" pitchFamily="18" charset="0"/>
            </a:endParaRPr>
          </a:p>
          <a:p>
            <a:pPr marL="228600">
              <a:spcAft>
                <a:spcPts val="800"/>
              </a:spcAft>
            </a:pPr>
            <a:r>
              <a:rPr lang="fr-FR" sz="1200" spc="45" dirty="0">
                <a:solidFill>
                  <a:srgbClr val="000000"/>
                </a:solidFill>
                <a:effectLst/>
                <a:ea typeface="Times New Roman" panose="02020603050405020304" pitchFamily="18" charset="0"/>
                <a:cs typeface="Times New Roman" panose="02020603050405020304" pitchFamily="18" charset="0"/>
              </a:rPr>
              <a:t>Remarque : Leur illustration respecte toujours leur charte graphique (Jaune et rouge)</a:t>
            </a:r>
            <a:endParaRPr lang="fr-FR" sz="1200" dirty="0">
              <a:effectLst/>
              <a:ea typeface="Calibri" panose="020F0502020204030204" pitchFamily="34" charset="0"/>
              <a:cs typeface="Times New Roman" panose="02020603050405020304" pitchFamily="18" charset="0"/>
            </a:endParaRPr>
          </a:p>
          <a:p>
            <a:pPr marL="228600">
              <a:spcAft>
                <a:spcPts val="800"/>
              </a:spcAft>
            </a:pPr>
            <a:r>
              <a:rPr lang="fr-FR" sz="1200" u="sng" spc="45" dirty="0">
                <a:solidFill>
                  <a:srgbClr val="000000"/>
                </a:solidFill>
                <a:effectLst/>
                <a:ea typeface="Times New Roman" panose="02020603050405020304" pitchFamily="18" charset="0"/>
                <a:cs typeface="Times New Roman" panose="02020603050405020304" pitchFamily="18" charset="0"/>
              </a:rPr>
              <a:t>Récapitulatif de son compte Instagram.</a:t>
            </a:r>
            <a:br>
              <a:rPr lang="fr-FR" sz="1200" u="sng" dirty="0">
                <a:ea typeface="Times New Roman" panose="02020603050405020304" pitchFamily="18" charset="0"/>
                <a:cs typeface="Times New Roman" panose="02020603050405020304" pitchFamily="18" charset="0"/>
              </a:rPr>
            </a:br>
            <a:r>
              <a:rPr lang="fr-FR" sz="1200" spc="45" dirty="0">
                <a:solidFill>
                  <a:srgbClr val="000000"/>
                </a:solidFill>
                <a:effectLst/>
                <a:ea typeface="Times New Roman" panose="02020603050405020304" pitchFamily="18" charset="0"/>
                <a:cs typeface="Times New Roman" panose="02020603050405020304" pitchFamily="18" charset="0"/>
              </a:rPr>
              <a:t>Il a 901 abonnés avec seulement 64 publications en tout, donc pas très actif.</a:t>
            </a:r>
            <a:endParaRPr lang="fr-FR" sz="1200" dirty="0">
              <a:effectLst/>
              <a:ea typeface="Calibri" panose="020F0502020204030204" pitchFamily="34" charset="0"/>
              <a:cs typeface="Times New Roman" panose="02020603050405020304" pitchFamily="18" charset="0"/>
            </a:endParaRPr>
          </a:p>
          <a:p>
            <a:endParaRPr lang="fr-FR" sz="1200" dirty="0"/>
          </a:p>
        </p:txBody>
      </p:sp>
    </p:spTree>
    <p:extLst>
      <p:ext uri="{BB962C8B-B14F-4D97-AF65-F5344CB8AC3E}">
        <p14:creationId xmlns:p14="http://schemas.microsoft.com/office/powerpoint/2010/main" val="1674291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3" name="ZoneTexte 12">
            <a:extLst>
              <a:ext uri="{FF2B5EF4-FFF2-40B4-BE49-F238E27FC236}">
                <a16:creationId xmlns:a16="http://schemas.microsoft.com/office/drawing/2014/main" id="{8FBE0C98-1D51-F2F5-DADF-7FFC76583173}"/>
              </a:ext>
            </a:extLst>
          </p:cNvPr>
          <p:cNvSpPr txBox="1"/>
          <p:nvPr/>
        </p:nvSpPr>
        <p:spPr>
          <a:xfrm>
            <a:off x="1045029" y="710667"/>
            <a:ext cx="5042262" cy="923330"/>
          </a:xfrm>
          <a:prstGeom prst="rect">
            <a:avLst/>
          </a:prstGeom>
          <a:noFill/>
        </p:spPr>
        <p:txBody>
          <a:bodyPr wrap="square" rtlCol="0">
            <a:spAutoFit/>
          </a:bodyPr>
          <a:lstStyle/>
          <a:p>
            <a:pPr algn="ctr"/>
            <a:r>
              <a:rPr lang="fr-FR" sz="3600" dirty="0"/>
              <a:t>Audit SEA</a:t>
            </a:r>
            <a:endParaRPr lang="fr-FR" dirty="0"/>
          </a:p>
          <a:p>
            <a:endParaRPr lang="fr-FR" dirty="0"/>
          </a:p>
        </p:txBody>
      </p:sp>
    </p:spTree>
    <p:extLst>
      <p:ext uri="{BB962C8B-B14F-4D97-AF65-F5344CB8AC3E}">
        <p14:creationId xmlns:p14="http://schemas.microsoft.com/office/powerpoint/2010/main" val="3638587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Tree>
    <p:extLst>
      <p:ext uri="{BB962C8B-B14F-4D97-AF65-F5344CB8AC3E}">
        <p14:creationId xmlns:p14="http://schemas.microsoft.com/office/powerpoint/2010/main" val="104868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86C65C28-33B7-1793-53EF-DC295E832D7F}"/>
              </a:ext>
            </a:extLst>
          </p:cNvPr>
          <p:cNvGrpSpPr/>
          <p:nvPr/>
        </p:nvGrpSpPr>
        <p:grpSpPr>
          <a:xfrm>
            <a:off x="5772101" y="-1623322"/>
            <a:ext cx="2655618" cy="2332058"/>
            <a:chOff x="5772101" y="-1623322"/>
            <a:chExt cx="2655618" cy="2332058"/>
          </a:xfrm>
        </p:grpSpPr>
        <p:sp>
          <p:nvSpPr>
            <p:cNvPr id="13" name="Arc plein 12">
              <a:extLst>
                <a:ext uri="{FF2B5EF4-FFF2-40B4-BE49-F238E27FC236}">
                  <a16:creationId xmlns:a16="http://schemas.microsoft.com/office/drawing/2014/main" id="{ABFB7197-DD2A-1BE0-2EA8-D1749006562B}"/>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423F7B45-58B2-300A-4A0B-B48D420F9916}"/>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15" name="Groupe 14">
            <a:extLst>
              <a:ext uri="{FF2B5EF4-FFF2-40B4-BE49-F238E27FC236}">
                <a16:creationId xmlns:a16="http://schemas.microsoft.com/office/drawing/2014/main" id="{FDBC03B2-6D61-63E1-DFCC-4FC251D5DF38}"/>
              </a:ext>
            </a:extLst>
          </p:cNvPr>
          <p:cNvGrpSpPr/>
          <p:nvPr/>
        </p:nvGrpSpPr>
        <p:grpSpPr>
          <a:xfrm>
            <a:off x="-504813" y="9547938"/>
            <a:ext cx="1133068" cy="1128032"/>
            <a:chOff x="-504813" y="9547938"/>
            <a:chExt cx="1133068" cy="1128032"/>
          </a:xfrm>
        </p:grpSpPr>
        <p:sp>
          <p:nvSpPr>
            <p:cNvPr id="16" name="Arc plein 15">
              <a:extLst>
                <a:ext uri="{FF2B5EF4-FFF2-40B4-BE49-F238E27FC236}">
                  <a16:creationId xmlns:a16="http://schemas.microsoft.com/office/drawing/2014/main" id="{B1553295-DA93-5C2C-1784-A3C46D44E0F1}"/>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Arc plein 16">
              <a:extLst>
                <a:ext uri="{FF2B5EF4-FFF2-40B4-BE49-F238E27FC236}">
                  <a16:creationId xmlns:a16="http://schemas.microsoft.com/office/drawing/2014/main" id="{527CF922-A198-0F5C-696A-2E0CFE1BD964}"/>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8" name="Image 17">
            <a:extLst>
              <a:ext uri="{FF2B5EF4-FFF2-40B4-BE49-F238E27FC236}">
                <a16:creationId xmlns:a16="http://schemas.microsoft.com/office/drawing/2014/main" id="{35DEC65D-AEB3-3EB9-C6B8-756850532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9" name="ZoneTexte 8">
            <a:extLst>
              <a:ext uri="{FF2B5EF4-FFF2-40B4-BE49-F238E27FC236}">
                <a16:creationId xmlns:a16="http://schemas.microsoft.com/office/drawing/2014/main" id="{996D6334-671A-CC04-237B-C7B6A47F8639}"/>
              </a:ext>
            </a:extLst>
          </p:cNvPr>
          <p:cNvSpPr txBox="1"/>
          <p:nvPr/>
        </p:nvSpPr>
        <p:spPr>
          <a:xfrm>
            <a:off x="1045029" y="710667"/>
            <a:ext cx="5042262" cy="1200329"/>
          </a:xfrm>
          <a:prstGeom prst="rect">
            <a:avLst/>
          </a:prstGeom>
          <a:noFill/>
        </p:spPr>
        <p:txBody>
          <a:bodyPr wrap="square" rtlCol="0">
            <a:spAutoFit/>
          </a:bodyPr>
          <a:lstStyle/>
          <a:p>
            <a:pPr algn="ctr"/>
            <a:r>
              <a:rPr lang="fr-FR" sz="3600" dirty="0" err="1"/>
              <a:t>Readaction</a:t>
            </a:r>
            <a:r>
              <a:rPr lang="fr-FR" sz="3600" dirty="0"/>
              <a:t> Web</a:t>
            </a:r>
          </a:p>
          <a:p>
            <a:endParaRPr lang="fr-FR" dirty="0"/>
          </a:p>
          <a:p>
            <a:endParaRPr lang="fr-FR" dirty="0"/>
          </a:p>
        </p:txBody>
      </p:sp>
    </p:spTree>
    <p:extLst>
      <p:ext uri="{BB962C8B-B14F-4D97-AF65-F5344CB8AC3E}">
        <p14:creationId xmlns:p14="http://schemas.microsoft.com/office/powerpoint/2010/main" val="4134210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F133DD23-7A2A-D032-AE26-E16E0521BFF0}"/>
              </a:ext>
            </a:extLst>
          </p:cNvPr>
          <p:cNvGrpSpPr/>
          <p:nvPr/>
        </p:nvGrpSpPr>
        <p:grpSpPr>
          <a:xfrm rot="7898153">
            <a:off x="6459099" y="4498460"/>
            <a:ext cx="1133068" cy="1128032"/>
            <a:chOff x="-504813" y="9547938"/>
            <a:chExt cx="1133068" cy="1128032"/>
          </a:xfrm>
        </p:grpSpPr>
        <p:sp>
          <p:nvSpPr>
            <p:cNvPr id="5" name="Arc plein 4">
              <a:extLst>
                <a:ext uri="{FF2B5EF4-FFF2-40B4-BE49-F238E27FC236}">
                  <a16:creationId xmlns:a16="http://schemas.microsoft.com/office/drawing/2014/main" id="{E4B8CE93-9A69-610B-3B8B-E4F1863CCAB2}"/>
                </a:ext>
              </a:extLst>
            </p:cNvPr>
            <p:cNvSpPr/>
            <p:nvPr/>
          </p:nvSpPr>
          <p:spPr>
            <a:xfrm rot="5400000">
              <a:off x="-504813" y="9547938"/>
              <a:ext cx="1009625" cy="1009625"/>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Arc plein 5">
              <a:extLst>
                <a:ext uri="{FF2B5EF4-FFF2-40B4-BE49-F238E27FC236}">
                  <a16:creationId xmlns:a16="http://schemas.microsoft.com/office/drawing/2014/main" id="{FB48B569-4715-75CB-6776-B0468F41C970}"/>
                </a:ext>
              </a:extLst>
            </p:cNvPr>
            <p:cNvSpPr/>
            <p:nvPr/>
          </p:nvSpPr>
          <p:spPr>
            <a:xfrm rot="5709703">
              <a:off x="259447" y="10307162"/>
              <a:ext cx="368808" cy="368808"/>
            </a:xfrm>
            <a:prstGeom prst="blockArc">
              <a:avLst>
                <a:gd name="adj1" fmla="val 10800000"/>
                <a:gd name="adj2" fmla="val 5059925"/>
                <a:gd name="adj3" fmla="val 21226"/>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7D283467-84E5-43FF-29FD-E0BCA6DD0800}"/>
              </a:ext>
            </a:extLst>
          </p:cNvPr>
          <p:cNvGrpSpPr/>
          <p:nvPr/>
        </p:nvGrpSpPr>
        <p:grpSpPr>
          <a:xfrm>
            <a:off x="6729487" y="4117248"/>
            <a:ext cx="765174" cy="893988"/>
            <a:chOff x="7039642" y="9804009"/>
            <a:chExt cx="765174" cy="893988"/>
          </a:xfrm>
        </p:grpSpPr>
        <p:sp>
          <p:nvSpPr>
            <p:cNvPr id="8" name="Arc plein 7">
              <a:extLst>
                <a:ext uri="{FF2B5EF4-FFF2-40B4-BE49-F238E27FC236}">
                  <a16:creationId xmlns:a16="http://schemas.microsoft.com/office/drawing/2014/main" id="{4F7EA15F-57A1-53F9-3271-D2792F6C14A4}"/>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c plein 8">
              <a:extLst>
                <a:ext uri="{FF2B5EF4-FFF2-40B4-BE49-F238E27FC236}">
                  <a16:creationId xmlns:a16="http://schemas.microsoft.com/office/drawing/2014/main" id="{B333D795-1665-97A5-5AB1-3222D4A7E87C}"/>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Arc plein 9">
              <a:extLst>
                <a:ext uri="{FF2B5EF4-FFF2-40B4-BE49-F238E27FC236}">
                  <a16:creationId xmlns:a16="http://schemas.microsoft.com/office/drawing/2014/main" id="{83E12C5F-8C94-FD58-53BC-841DA97084C0}"/>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6ECA7CA7-F76A-94E8-0EE6-80C917F43B58}"/>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3" name="Groupe 12">
            <a:extLst>
              <a:ext uri="{FF2B5EF4-FFF2-40B4-BE49-F238E27FC236}">
                <a16:creationId xmlns:a16="http://schemas.microsoft.com/office/drawing/2014/main" id="{903611F5-212C-8737-7073-8668BABFB4A4}"/>
              </a:ext>
            </a:extLst>
          </p:cNvPr>
          <p:cNvGrpSpPr/>
          <p:nvPr/>
        </p:nvGrpSpPr>
        <p:grpSpPr>
          <a:xfrm>
            <a:off x="5772101" y="-1623322"/>
            <a:ext cx="2655618" cy="2332058"/>
            <a:chOff x="5772101" y="-1623322"/>
            <a:chExt cx="2655618" cy="2332058"/>
          </a:xfrm>
        </p:grpSpPr>
        <p:sp>
          <p:nvSpPr>
            <p:cNvPr id="14" name="Arc plein 13">
              <a:extLst>
                <a:ext uri="{FF2B5EF4-FFF2-40B4-BE49-F238E27FC236}">
                  <a16:creationId xmlns:a16="http://schemas.microsoft.com/office/drawing/2014/main" id="{BB657BB2-F67C-3FA3-0D07-D33127889DD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Arc plein 14">
              <a:extLst>
                <a:ext uri="{FF2B5EF4-FFF2-40B4-BE49-F238E27FC236}">
                  <a16:creationId xmlns:a16="http://schemas.microsoft.com/office/drawing/2014/main" id="{9B656970-9CD0-977E-F75C-BCC0E87CFA60}"/>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16" name="Groupe 15">
            <a:extLst>
              <a:ext uri="{FF2B5EF4-FFF2-40B4-BE49-F238E27FC236}">
                <a16:creationId xmlns:a16="http://schemas.microsoft.com/office/drawing/2014/main" id="{2CE57E35-164B-3121-AF7F-6870A33B744E}"/>
              </a:ext>
            </a:extLst>
          </p:cNvPr>
          <p:cNvGrpSpPr/>
          <p:nvPr/>
        </p:nvGrpSpPr>
        <p:grpSpPr>
          <a:xfrm rot="5839842">
            <a:off x="328496" y="8784168"/>
            <a:ext cx="1302924" cy="1616779"/>
            <a:chOff x="6456278" y="8947941"/>
            <a:chExt cx="1302924" cy="1616779"/>
          </a:xfrm>
        </p:grpSpPr>
        <p:sp>
          <p:nvSpPr>
            <p:cNvPr id="17" name="Arc plein 16">
              <a:extLst>
                <a:ext uri="{FF2B5EF4-FFF2-40B4-BE49-F238E27FC236}">
                  <a16:creationId xmlns:a16="http://schemas.microsoft.com/office/drawing/2014/main" id="{CB706141-1A7A-4355-9ED3-789E2CCCB550}"/>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18" name="Groupe 17">
              <a:extLst>
                <a:ext uri="{FF2B5EF4-FFF2-40B4-BE49-F238E27FC236}">
                  <a16:creationId xmlns:a16="http://schemas.microsoft.com/office/drawing/2014/main" id="{67B8F918-515D-BC93-188C-9D68D2CC7190}"/>
                </a:ext>
              </a:extLst>
            </p:cNvPr>
            <p:cNvGrpSpPr/>
            <p:nvPr/>
          </p:nvGrpSpPr>
          <p:grpSpPr>
            <a:xfrm>
              <a:off x="6456278" y="8947941"/>
              <a:ext cx="1302924" cy="1270080"/>
              <a:chOff x="6456278" y="8947941"/>
              <a:chExt cx="1302924" cy="1270080"/>
            </a:xfrm>
          </p:grpSpPr>
          <p:sp>
            <p:nvSpPr>
              <p:cNvPr id="19" name="Arc plein 18">
                <a:extLst>
                  <a:ext uri="{FF2B5EF4-FFF2-40B4-BE49-F238E27FC236}">
                    <a16:creationId xmlns:a16="http://schemas.microsoft.com/office/drawing/2014/main" id="{2E188FBC-CD35-5564-7B7C-1A5330F7C83E}"/>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Arc plein 19">
                <a:extLst>
                  <a:ext uri="{FF2B5EF4-FFF2-40B4-BE49-F238E27FC236}">
                    <a16:creationId xmlns:a16="http://schemas.microsoft.com/office/drawing/2014/main" id="{A2EFF744-F69C-DA18-8EEF-BBBD28864832}"/>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21" name="Arc plein 20">
                <a:extLst>
                  <a:ext uri="{FF2B5EF4-FFF2-40B4-BE49-F238E27FC236}">
                    <a16:creationId xmlns:a16="http://schemas.microsoft.com/office/drawing/2014/main" id="{179525C4-8E51-8B75-05D9-908135FA941B}"/>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22" name="Groupe 21">
            <a:extLst>
              <a:ext uri="{FF2B5EF4-FFF2-40B4-BE49-F238E27FC236}">
                <a16:creationId xmlns:a16="http://schemas.microsoft.com/office/drawing/2014/main" id="{DAF10AEF-E58D-F934-0C0F-72D319467B06}"/>
              </a:ext>
            </a:extLst>
          </p:cNvPr>
          <p:cNvGrpSpPr/>
          <p:nvPr/>
        </p:nvGrpSpPr>
        <p:grpSpPr>
          <a:xfrm rot="527893">
            <a:off x="6511518" y="9766254"/>
            <a:ext cx="926308" cy="926308"/>
            <a:chOff x="-394026" y="9837289"/>
            <a:chExt cx="926308" cy="926308"/>
          </a:xfrm>
        </p:grpSpPr>
        <p:sp>
          <p:nvSpPr>
            <p:cNvPr id="23" name="Arc plein 22">
              <a:extLst>
                <a:ext uri="{FF2B5EF4-FFF2-40B4-BE49-F238E27FC236}">
                  <a16:creationId xmlns:a16="http://schemas.microsoft.com/office/drawing/2014/main" id="{4F54B899-6C11-2AAE-28FC-4212454CD095}"/>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c plein 23">
              <a:extLst>
                <a:ext uri="{FF2B5EF4-FFF2-40B4-BE49-F238E27FC236}">
                  <a16:creationId xmlns:a16="http://schemas.microsoft.com/office/drawing/2014/main" id="{2908B899-FC3E-1A5C-2FD3-DEA29A353A27}"/>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 name="Groupe 27">
            <a:extLst>
              <a:ext uri="{FF2B5EF4-FFF2-40B4-BE49-F238E27FC236}">
                <a16:creationId xmlns:a16="http://schemas.microsoft.com/office/drawing/2014/main" id="{985E6AEC-96C1-DFDC-4098-5F7FB6641544}"/>
              </a:ext>
            </a:extLst>
          </p:cNvPr>
          <p:cNvGrpSpPr/>
          <p:nvPr/>
        </p:nvGrpSpPr>
        <p:grpSpPr>
          <a:xfrm rot="1475398">
            <a:off x="5626973" y="8541702"/>
            <a:ext cx="1722120" cy="2217521"/>
            <a:chOff x="6065520" y="-668372"/>
            <a:chExt cx="1722120" cy="2217521"/>
          </a:xfrm>
        </p:grpSpPr>
        <p:sp>
          <p:nvSpPr>
            <p:cNvPr id="29" name="Arc plein 28">
              <a:extLst>
                <a:ext uri="{FF2B5EF4-FFF2-40B4-BE49-F238E27FC236}">
                  <a16:creationId xmlns:a16="http://schemas.microsoft.com/office/drawing/2014/main" id="{5E9957D6-9651-D5A6-CD05-E754634B90D2}"/>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Arc plein 29">
              <a:extLst>
                <a:ext uri="{FF2B5EF4-FFF2-40B4-BE49-F238E27FC236}">
                  <a16:creationId xmlns:a16="http://schemas.microsoft.com/office/drawing/2014/main" id="{E1E4B5A0-48E7-FF6F-193A-221BE34D1F7A}"/>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4E325283-E2FF-7DC9-6735-956C7504536B}"/>
              </a:ext>
            </a:extLst>
          </p:cNvPr>
          <p:cNvGrpSpPr/>
          <p:nvPr/>
        </p:nvGrpSpPr>
        <p:grpSpPr>
          <a:xfrm rot="7157418">
            <a:off x="6465986" y="481610"/>
            <a:ext cx="947154" cy="1194075"/>
            <a:chOff x="-109424" y="9730474"/>
            <a:chExt cx="947154" cy="1194075"/>
          </a:xfrm>
        </p:grpSpPr>
        <p:sp>
          <p:nvSpPr>
            <p:cNvPr id="32" name="Arc plein 31">
              <a:extLst>
                <a:ext uri="{FF2B5EF4-FFF2-40B4-BE49-F238E27FC236}">
                  <a16:creationId xmlns:a16="http://schemas.microsoft.com/office/drawing/2014/main" id="{2AD6FE5D-F47A-BF1C-3BEE-B81751AF7E49}"/>
                </a:ext>
              </a:extLst>
            </p:cNvPr>
            <p:cNvSpPr/>
            <p:nvPr/>
          </p:nvSpPr>
          <p:spPr>
            <a:xfrm rot="17565858">
              <a:off x="175195" y="10273382"/>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3" name="Arc plein 32">
              <a:extLst>
                <a:ext uri="{FF2B5EF4-FFF2-40B4-BE49-F238E27FC236}">
                  <a16:creationId xmlns:a16="http://schemas.microsoft.com/office/drawing/2014/main" id="{D014A176-F540-F404-E927-A65BC2053D5B}"/>
                </a:ext>
              </a:extLst>
            </p:cNvPr>
            <p:cNvSpPr/>
            <p:nvPr/>
          </p:nvSpPr>
          <p:spPr>
            <a:xfrm rot="761011">
              <a:off x="21261" y="9730474"/>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4" name="Arc plein 33">
              <a:extLst>
                <a:ext uri="{FF2B5EF4-FFF2-40B4-BE49-F238E27FC236}">
                  <a16:creationId xmlns:a16="http://schemas.microsoft.com/office/drawing/2014/main" id="{7AD27E06-D389-0D8F-BB10-8349FC2D6518}"/>
                </a:ext>
              </a:extLst>
            </p:cNvPr>
            <p:cNvSpPr/>
            <p:nvPr/>
          </p:nvSpPr>
          <p:spPr>
            <a:xfrm rot="4244106">
              <a:off x="-109424" y="9977395"/>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35" name="Arc plein 34">
              <a:extLst>
                <a:ext uri="{FF2B5EF4-FFF2-40B4-BE49-F238E27FC236}">
                  <a16:creationId xmlns:a16="http://schemas.microsoft.com/office/drawing/2014/main" id="{06079F2B-C5A0-6EE9-D05E-33D6D19C1AEB}"/>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36" name="Groupe 35">
            <a:extLst>
              <a:ext uri="{FF2B5EF4-FFF2-40B4-BE49-F238E27FC236}">
                <a16:creationId xmlns:a16="http://schemas.microsoft.com/office/drawing/2014/main" id="{4DAAD2AD-0D5E-5EDA-701D-DAA061BD27DB}"/>
              </a:ext>
            </a:extLst>
          </p:cNvPr>
          <p:cNvGrpSpPr/>
          <p:nvPr/>
        </p:nvGrpSpPr>
        <p:grpSpPr>
          <a:xfrm rot="12109181">
            <a:off x="217962" y="1249359"/>
            <a:ext cx="1422324" cy="1459489"/>
            <a:chOff x="6417186" y="9515011"/>
            <a:chExt cx="1422324" cy="1459489"/>
          </a:xfrm>
        </p:grpSpPr>
        <p:sp>
          <p:nvSpPr>
            <p:cNvPr id="37" name="Arc plein 36">
              <a:extLst>
                <a:ext uri="{FF2B5EF4-FFF2-40B4-BE49-F238E27FC236}">
                  <a16:creationId xmlns:a16="http://schemas.microsoft.com/office/drawing/2014/main" id="{449CD78F-FAD5-0E25-573F-9B46A3F031D4}"/>
                </a:ext>
              </a:extLst>
            </p:cNvPr>
            <p:cNvSpPr/>
            <p:nvPr/>
          </p:nvSpPr>
          <p:spPr>
            <a:xfrm rot="19255987">
              <a:off x="6728168" y="9515011"/>
              <a:ext cx="1111342" cy="1111342"/>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Arc plein 37">
              <a:extLst>
                <a:ext uri="{FF2B5EF4-FFF2-40B4-BE49-F238E27FC236}">
                  <a16:creationId xmlns:a16="http://schemas.microsoft.com/office/drawing/2014/main" id="{2F6787DF-612E-8E81-3D3E-55A9BF32620B}"/>
                </a:ext>
              </a:extLst>
            </p:cNvPr>
            <p:cNvSpPr/>
            <p:nvPr/>
          </p:nvSpPr>
          <p:spPr>
            <a:xfrm rot="19255987">
              <a:off x="6417186" y="10165285"/>
              <a:ext cx="809215" cy="809215"/>
            </a:xfrm>
            <a:prstGeom prst="blockArc">
              <a:avLst>
                <a:gd name="adj1" fmla="val 12223368"/>
                <a:gd name="adj2" fmla="val 3234190"/>
                <a:gd name="adj3" fmla="val 1594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39" name="Groupe 38">
            <a:extLst>
              <a:ext uri="{FF2B5EF4-FFF2-40B4-BE49-F238E27FC236}">
                <a16:creationId xmlns:a16="http://schemas.microsoft.com/office/drawing/2014/main" id="{C1FE7A31-8CA8-EC40-C46F-1D3450E98429}"/>
              </a:ext>
            </a:extLst>
          </p:cNvPr>
          <p:cNvGrpSpPr/>
          <p:nvPr/>
        </p:nvGrpSpPr>
        <p:grpSpPr>
          <a:xfrm rot="4023662">
            <a:off x="595610" y="-1460059"/>
            <a:ext cx="2936240" cy="3331267"/>
            <a:chOff x="-575063" y="-892867"/>
            <a:chExt cx="2936240" cy="3331267"/>
          </a:xfrm>
        </p:grpSpPr>
        <p:sp>
          <p:nvSpPr>
            <p:cNvPr id="40" name="Arc plein 39">
              <a:extLst>
                <a:ext uri="{FF2B5EF4-FFF2-40B4-BE49-F238E27FC236}">
                  <a16:creationId xmlns:a16="http://schemas.microsoft.com/office/drawing/2014/main" id="{9E116D79-A310-EBBF-2B21-0D45D96C1C06}"/>
                </a:ext>
              </a:extLst>
            </p:cNvPr>
            <p:cNvSpPr/>
            <p:nvPr/>
          </p:nvSpPr>
          <p:spPr>
            <a:xfrm>
              <a:off x="-575063" y="-497840"/>
              <a:ext cx="2936240" cy="2936240"/>
            </a:xfrm>
            <a:prstGeom prst="blockArc">
              <a:avLst>
                <a:gd name="adj1" fmla="val 10800000"/>
                <a:gd name="adj2" fmla="val 8728413"/>
                <a:gd name="adj3" fmla="val 7265"/>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Arc plein 40">
              <a:extLst>
                <a:ext uri="{FF2B5EF4-FFF2-40B4-BE49-F238E27FC236}">
                  <a16:creationId xmlns:a16="http://schemas.microsoft.com/office/drawing/2014/main" id="{94E64F0D-4877-A6E2-D1B7-5D03495EAA14}"/>
                </a:ext>
              </a:extLst>
            </p:cNvPr>
            <p:cNvSpPr/>
            <p:nvPr/>
          </p:nvSpPr>
          <p:spPr>
            <a:xfrm rot="15321439">
              <a:off x="135981" y="789096"/>
              <a:ext cx="1330960" cy="1330960"/>
            </a:xfrm>
            <a:prstGeom prst="blockArc">
              <a:avLst>
                <a:gd name="adj1" fmla="val 928567"/>
                <a:gd name="adj2" fmla="val 18972260"/>
                <a:gd name="adj3" fmla="val 325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Arc plein 41">
              <a:extLst>
                <a:ext uri="{FF2B5EF4-FFF2-40B4-BE49-F238E27FC236}">
                  <a16:creationId xmlns:a16="http://schemas.microsoft.com/office/drawing/2014/main" id="{85259A53-1041-5918-8F5F-6C96ED48CCEE}"/>
                </a:ext>
              </a:extLst>
            </p:cNvPr>
            <p:cNvSpPr/>
            <p:nvPr/>
          </p:nvSpPr>
          <p:spPr>
            <a:xfrm rot="11810037">
              <a:off x="1334787" y="-892867"/>
              <a:ext cx="963543" cy="963543"/>
            </a:xfrm>
            <a:prstGeom prst="blockArc">
              <a:avLst>
                <a:gd name="adj1" fmla="val 20789914"/>
                <a:gd name="adj2" fmla="val 13392969"/>
                <a:gd name="adj3" fmla="val 1488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c plein 42">
              <a:extLst>
                <a:ext uri="{FF2B5EF4-FFF2-40B4-BE49-F238E27FC236}">
                  <a16:creationId xmlns:a16="http://schemas.microsoft.com/office/drawing/2014/main" id="{BC60467E-5224-9E65-6DC0-02C81A7E7594}"/>
                </a:ext>
              </a:extLst>
            </p:cNvPr>
            <p:cNvSpPr/>
            <p:nvPr/>
          </p:nvSpPr>
          <p:spPr>
            <a:xfrm rot="16040487">
              <a:off x="1506078" y="-551465"/>
              <a:ext cx="323888" cy="323888"/>
            </a:xfrm>
            <a:prstGeom prst="blockArc">
              <a:avLst>
                <a:gd name="adj1" fmla="val 17192519"/>
                <a:gd name="adj2" fmla="val 7981073"/>
                <a:gd name="adj3" fmla="val 9672"/>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Arc plein 43">
              <a:extLst>
                <a:ext uri="{FF2B5EF4-FFF2-40B4-BE49-F238E27FC236}">
                  <a16:creationId xmlns:a16="http://schemas.microsoft.com/office/drawing/2014/main" id="{629EBD00-5236-0EBD-C23E-D3C1955704C9}"/>
                </a:ext>
              </a:extLst>
            </p:cNvPr>
            <p:cNvSpPr/>
            <p:nvPr/>
          </p:nvSpPr>
          <p:spPr>
            <a:xfrm rot="16200000">
              <a:off x="1247211" y="-121596"/>
              <a:ext cx="331397" cy="331397"/>
            </a:xfrm>
            <a:prstGeom prst="blockArc">
              <a:avLst>
                <a:gd name="adj1" fmla="val 15826334"/>
                <a:gd name="adj2" fmla="val 14084181"/>
                <a:gd name="adj3" fmla="val 1543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Arc plein 44">
              <a:extLst>
                <a:ext uri="{FF2B5EF4-FFF2-40B4-BE49-F238E27FC236}">
                  <a16:creationId xmlns:a16="http://schemas.microsoft.com/office/drawing/2014/main" id="{0D8B0274-5556-C33B-CFBB-F3A67C159190}"/>
                </a:ext>
              </a:extLst>
            </p:cNvPr>
            <p:cNvSpPr/>
            <p:nvPr/>
          </p:nvSpPr>
          <p:spPr>
            <a:xfrm rot="5400000">
              <a:off x="1073145" y="38124"/>
              <a:ext cx="716768" cy="716768"/>
            </a:xfrm>
            <a:prstGeom prst="blockArc">
              <a:avLst>
                <a:gd name="adj1" fmla="val 17108874"/>
                <a:gd name="adj2" fmla="val 11707263"/>
                <a:gd name="adj3" fmla="val 534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Arc plein 45">
              <a:extLst>
                <a:ext uri="{FF2B5EF4-FFF2-40B4-BE49-F238E27FC236}">
                  <a16:creationId xmlns:a16="http://schemas.microsoft.com/office/drawing/2014/main" id="{4FB20007-3A18-DBDA-2CC3-3A1FF9EDF8D1}"/>
                </a:ext>
              </a:extLst>
            </p:cNvPr>
            <p:cNvSpPr/>
            <p:nvPr/>
          </p:nvSpPr>
          <p:spPr>
            <a:xfrm rot="17414124">
              <a:off x="1441172" y="402353"/>
              <a:ext cx="503846" cy="503846"/>
            </a:xfrm>
            <a:prstGeom prst="blockArc">
              <a:avLst>
                <a:gd name="adj1" fmla="val 14313984"/>
                <a:gd name="adj2" fmla="val 13198791"/>
                <a:gd name="adj3" fmla="val 12622"/>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7" name="Image 46">
            <a:extLst>
              <a:ext uri="{FF2B5EF4-FFF2-40B4-BE49-F238E27FC236}">
                <a16:creationId xmlns:a16="http://schemas.microsoft.com/office/drawing/2014/main" id="{2580C809-EA69-05F0-3855-387BA15A5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070" y="3210704"/>
            <a:ext cx="2803534" cy="4291632"/>
          </a:xfrm>
          <a:prstGeom prst="rect">
            <a:avLst/>
          </a:prstGeom>
          <a:solidFill>
            <a:schemeClr val="bg1"/>
          </a:solidFill>
        </p:spPr>
      </p:pic>
      <p:grpSp>
        <p:nvGrpSpPr>
          <p:cNvPr id="49" name="Groupe 48">
            <a:extLst>
              <a:ext uri="{FF2B5EF4-FFF2-40B4-BE49-F238E27FC236}">
                <a16:creationId xmlns:a16="http://schemas.microsoft.com/office/drawing/2014/main" id="{5887A4D8-ABE3-F2F7-01F1-A1755283B83F}"/>
              </a:ext>
            </a:extLst>
          </p:cNvPr>
          <p:cNvGrpSpPr/>
          <p:nvPr/>
        </p:nvGrpSpPr>
        <p:grpSpPr>
          <a:xfrm rot="10649555">
            <a:off x="911180" y="5422067"/>
            <a:ext cx="765172" cy="893990"/>
            <a:chOff x="7039643" y="9804009"/>
            <a:chExt cx="765172" cy="893990"/>
          </a:xfrm>
        </p:grpSpPr>
        <p:sp>
          <p:nvSpPr>
            <p:cNvPr id="50" name="Arc plein 49">
              <a:extLst>
                <a:ext uri="{FF2B5EF4-FFF2-40B4-BE49-F238E27FC236}">
                  <a16:creationId xmlns:a16="http://schemas.microsoft.com/office/drawing/2014/main" id="{E3D011E1-7FF7-DC8B-378E-20B59B3D3249}"/>
                </a:ext>
              </a:extLst>
            </p:cNvPr>
            <p:cNvSpPr/>
            <p:nvPr/>
          </p:nvSpPr>
          <p:spPr>
            <a:xfrm>
              <a:off x="7039643"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Arc plein 50">
              <a:extLst>
                <a:ext uri="{FF2B5EF4-FFF2-40B4-BE49-F238E27FC236}">
                  <a16:creationId xmlns:a16="http://schemas.microsoft.com/office/drawing/2014/main" id="{83640F24-0A20-9383-C4F8-91679FF66899}"/>
                </a:ext>
              </a:extLst>
            </p:cNvPr>
            <p:cNvSpPr/>
            <p:nvPr/>
          </p:nvSpPr>
          <p:spPr>
            <a:xfrm rot="16646890">
              <a:off x="7314535" y="10207719"/>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Arc plein 51">
              <a:extLst>
                <a:ext uri="{FF2B5EF4-FFF2-40B4-BE49-F238E27FC236}">
                  <a16:creationId xmlns:a16="http://schemas.microsoft.com/office/drawing/2014/main" id="{0EE3188C-8FD5-6BA3-30EA-F937F2FF1389}"/>
                </a:ext>
              </a:extLst>
            </p:cNvPr>
            <p:cNvSpPr/>
            <p:nvPr/>
          </p:nvSpPr>
          <p:spPr>
            <a:xfrm>
              <a:off x="7175880"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Arc plein 52">
              <a:extLst>
                <a:ext uri="{FF2B5EF4-FFF2-40B4-BE49-F238E27FC236}">
                  <a16:creationId xmlns:a16="http://schemas.microsoft.com/office/drawing/2014/main" id="{9CDE32B6-6730-F9CF-2C0A-F91C8D5C69DA}"/>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53">
            <a:extLst>
              <a:ext uri="{FF2B5EF4-FFF2-40B4-BE49-F238E27FC236}">
                <a16:creationId xmlns:a16="http://schemas.microsoft.com/office/drawing/2014/main" id="{DE103E3D-E92D-213E-965A-32EB1BB69BF2}"/>
              </a:ext>
            </a:extLst>
          </p:cNvPr>
          <p:cNvGrpSpPr/>
          <p:nvPr/>
        </p:nvGrpSpPr>
        <p:grpSpPr>
          <a:xfrm rot="10800000">
            <a:off x="29878" y="9868355"/>
            <a:ext cx="763420" cy="962441"/>
            <a:chOff x="-109425" y="9730476"/>
            <a:chExt cx="947154" cy="1194075"/>
          </a:xfrm>
        </p:grpSpPr>
        <p:sp>
          <p:nvSpPr>
            <p:cNvPr id="55" name="Arc plein 54">
              <a:extLst>
                <a:ext uri="{FF2B5EF4-FFF2-40B4-BE49-F238E27FC236}">
                  <a16:creationId xmlns:a16="http://schemas.microsoft.com/office/drawing/2014/main" id="{FB9DE02A-41F3-1CBE-396B-C81517A6439F}"/>
                </a:ext>
              </a:extLst>
            </p:cNvPr>
            <p:cNvSpPr/>
            <p:nvPr/>
          </p:nvSpPr>
          <p:spPr>
            <a:xfrm rot="17565858">
              <a:off x="175194" y="10273384"/>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56" name="Arc plein 55">
              <a:extLst>
                <a:ext uri="{FF2B5EF4-FFF2-40B4-BE49-F238E27FC236}">
                  <a16:creationId xmlns:a16="http://schemas.microsoft.com/office/drawing/2014/main" id="{6E65DB22-3625-43D8-6E50-642C960F26A7}"/>
                </a:ext>
              </a:extLst>
            </p:cNvPr>
            <p:cNvSpPr/>
            <p:nvPr/>
          </p:nvSpPr>
          <p:spPr>
            <a:xfrm rot="761011">
              <a:off x="21260" y="9730476"/>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57" name="Arc plein 56">
              <a:extLst>
                <a:ext uri="{FF2B5EF4-FFF2-40B4-BE49-F238E27FC236}">
                  <a16:creationId xmlns:a16="http://schemas.microsoft.com/office/drawing/2014/main" id="{9CF59CB1-E61D-AB79-9B7D-D3DFF66BFBD8}"/>
                </a:ext>
              </a:extLst>
            </p:cNvPr>
            <p:cNvSpPr/>
            <p:nvPr/>
          </p:nvSpPr>
          <p:spPr>
            <a:xfrm rot="4244106">
              <a:off x="-109425" y="9977397"/>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58" name="Arc plein 57">
              <a:extLst>
                <a:ext uri="{FF2B5EF4-FFF2-40B4-BE49-F238E27FC236}">
                  <a16:creationId xmlns:a16="http://schemas.microsoft.com/office/drawing/2014/main" id="{E5D73BA3-506F-06ED-F4F0-714955ACF532}"/>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59" name="Groupe 58">
            <a:extLst>
              <a:ext uri="{FF2B5EF4-FFF2-40B4-BE49-F238E27FC236}">
                <a16:creationId xmlns:a16="http://schemas.microsoft.com/office/drawing/2014/main" id="{F83ED3B4-DEBF-7B11-41B5-C4B328BA8A86}"/>
              </a:ext>
            </a:extLst>
          </p:cNvPr>
          <p:cNvGrpSpPr/>
          <p:nvPr/>
        </p:nvGrpSpPr>
        <p:grpSpPr>
          <a:xfrm rot="401017">
            <a:off x="-6815" y="4753094"/>
            <a:ext cx="1162170" cy="1496490"/>
            <a:chOff x="6065520" y="-668372"/>
            <a:chExt cx="1722120" cy="2217521"/>
          </a:xfrm>
        </p:grpSpPr>
        <p:sp>
          <p:nvSpPr>
            <p:cNvPr id="60" name="Arc plein 59">
              <a:extLst>
                <a:ext uri="{FF2B5EF4-FFF2-40B4-BE49-F238E27FC236}">
                  <a16:creationId xmlns:a16="http://schemas.microsoft.com/office/drawing/2014/main" id="{E3B3E31B-3408-DC09-8107-B8CB47CAC8A5}"/>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Arc plein 60">
              <a:extLst>
                <a:ext uri="{FF2B5EF4-FFF2-40B4-BE49-F238E27FC236}">
                  <a16:creationId xmlns:a16="http://schemas.microsoft.com/office/drawing/2014/main" id="{0C4C64D9-70AD-7FB2-D4CE-DCED45BD29F0}"/>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6805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plein 3">
            <a:extLst>
              <a:ext uri="{FF2B5EF4-FFF2-40B4-BE49-F238E27FC236}">
                <a16:creationId xmlns:a16="http://schemas.microsoft.com/office/drawing/2014/main" id="{779D1102-24BE-44E5-6904-4A9A1025EEE4}"/>
              </a:ext>
            </a:extLst>
          </p:cNvPr>
          <p:cNvSpPr/>
          <p:nvPr/>
        </p:nvSpPr>
        <p:spPr>
          <a:xfrm rot="18292557">
            <a:off x="-40844" y="10266937"/>
            <a:ext cx="453494" cy="453494"/>
          </a:xfrm>
          <a:prstGeom prst="blockArc">
            <a:avLst>
              <a:gd name="adj1" fmla="val 16625039"/>
              <a:gd name="adj2" fmla="val 6707102"/>
              <a:gd name="adj3" fmla="val 1877"/>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Arc plein 4">
            <a:extLst>
              <a:ext uri="{FF2B5EF4-FFF2-40B4-BE49-F238E27FC236}">
                <a16:creationId xmlns:a16="http://schemas.microsoft.com/office/drawing/2014/main" id="{E59F2F77-4FE0-71F6-4840-32B7E3859663}"/>
              </a:ext>
            </a:extLst>
          </p:cNvPr>
          <p:cNvSpPr/>
          <p:nvPr/>
        </p:nvSpPr>
        <p:spPr>
          <a:xfrm rot="14634183">
            <a:off x="21567" y="10329348"/>
            <a:ext cx="328672" cy="328672"/>
          </a:xfrm>
          <a:prstGeom prst="blockArc">
            <a:avLst>
              <a:gd name="adj1" fmla="val 2871522"/>
              <a:gd name="adj2" fmla="val 20987664"/>
              <a:gd name="adj3" fmla="val 1134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 name="Image 6">
            <a:extLst>
              <a:ext uri="{FF2B5EF4-FFF2-40B4-BE49-F238E27FC236}">
                <a16:creationId xmlns:a16="http://schemas.microsoft.com/office/drawing/2014/main" id="{1210505F-4929-485C-1C85-953D1E67E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grpSp>
        <p:nvGrpSpPr>
          <p:cNvPr id="15" name="Groupe 14">
            <a:extLst>
              <a:ext uri="{FF2B5EF4-FFF2-40B4-BE49-F238E27FC236}">
                <a16:creationId xmlns:a16="http://schemas.microsoft.com/office/drawing/2014/main" id="{7C06477D-3262-DC52-8B65-8F64BE148F4B}"/>
              </a:ext>
            </a:extLst>
          </p:cNvPr>
          <p:cNvGrpSpPr/>
          <p:nvPr/>
        </p:nvGrpSpPr>
        <p:grpSpPr>
          <a:xfrm>
            <a:off x="7039642" y="9804009"/>
            <a:ext cx="765174" cy="893988"/>
            <a:chOff x="7039642" y="9804009"/>
            <a:chExt cx="765174" cy="893988"/>
          </a:xfrm>
        </p:grpSpPr>
        <p:sp>
          <p:nvSpPr>
            <p:cNvPr id="10" name="Arc plein 9">
              <a:extLst>
                <a:ext uri="{FF2B5EF4-FFF2-40B4-BE49-F238E27FC236}">
                  <a16:creationId xmlns:a16="http://schemas.microsoft.com/office/drawing/2014/main" id="{85D1721E-CBE4-1E9C-4E70-361E50CD3FA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E3F0B853-A80C-F470-76FC-E27CB091067D}"/>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Arc plein 11">
              <a:extLst>
                <a:ext uri="{FF2B5EF4-FFF2-40B4-BE49-F238E27FC236}">
                  <a16:creationId xmlns:a16="http://schemas.microsoft.com/office/drawing/2014/main" id="{460D5B6C-D43E-0E65-E2F2-6C0B2A79946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Arc plein 12">
              <a:extLst>
                <a:ext uri="{FF2B5EF4-FFF2-40B4-BE49-F238E27FC236}">
                  <a16:creationId xmlns:a16="http://schemas.microsoft.com/office/drawing/2014/main" id="{9A5A73FB-B38A-A671-8A90-C9B7901A2C54}"/>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25" name="Image 24">
            <a:extLst>
              <a:ext uri="{FF2B5EF4-FFF2-40B4-BE49-F238E27FC236}">
                <a16:creationId xmlns:a16="http://schemas.microsoft.com/office/drawing/2014/main" id="{8EB54C48-EC5F-B42D-86E7-ED3310E66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14" y="1190416"/>
            <a:ext cx="6066046" cy="4000847"/>
          </a:xfrm>
          <a:prstGeom prst="rect">
            <a:avLst/>
          </a:prstGeom>
        </p:spPr>
      </p:pic>
      <p:sp>
        <p:nvSpPr>
          <p:cNvPr id="26" name="ZoneTexte 25">
            <a:extLst>
              <a:ext uri="{FF2B5EF4-FFF2-40B4-BE49-F238E27FC236}">
                <a16:creationId xmlns:a16="http://schemas.microsoft.com/office/drawing/2014/main" id="{3DD4FEE9-31FB-48D7-D5B1-2F4B86B00E5C}"/>
              </a:ext>
            </a:extLst>
          </p:cNvPr>
          <p:cNvSpPr txBox="1"/>
          <p:nvPr/>
        </p:nvSpPr>
        <p:spPr>
          <a:xfrm>
            <a:off x="754435" y="859506"/>
            <a:ext cx="5502648" cy="646331"/>
          </a:xfrm>
          <a:prstGeom prst="rect">
            <a:avLst/>
          </a:prstGeom>
          <a:noFill/>
        </p:spPr>
        <p:txBody>
          <a:bodyPr wrap="square" rtlCol="0">
            <a:spAutoFit/>
          </a:bodyPr>
          <a:lstStyle/>
          <a:p>
            <a:pPr algn="ctr"/>
            <a:r>
              <a:rPr lang="fr-FR" sz="3600" dirty="0">
                <a:solidFill>
                  <a:srgbClr val="002060"/>
                </a:solidFill>
              </a:rPr>
              <a:t>Audit et étude de marché</a:t>
            </a:r>
          </a:p>
        </p:txBody>
      </p:sp>
      <p:pic>
        <p:nvPicPr>
          <p:cNvPr id="28" name="Image 27">
            <a:extLst>
              <a:ext uri="{FF2B5EF4-FFF2-40B4-BE49-F238E27FC236}">
                <a16:creationId xmlns:a16="http://schemas.microsoft.com/office/drawing/2014/main" id="{77FCEBF7-4762-09C5-B82E-2E6294D3A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35" y="5191263"/>
            <a:ext cx="6050804" cy="2392887"/>
          </a:xfrm>
          <a:prstGeom prst="rect">
            <a:avLst/>
          </a:prstGeom>
        </p:spPr>
      </p:pic>
      <p:pic>
        <p:nvPicPr>
          <p:cNvPr id="30" name="Image 29">
            <a:extLst>
              <a:ext uri="{FF2B5EF4-FFF2-40B4-BE49-F238E27FC236}">
                <a16:creationId xmlns:a16="http://schemas.microsoft.com/office/drawing/2014/main" id="{FADD125C-A7E4-B5FA-F298-F426AC3EF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25" y="7484649"/>
            <a:ext cx="6058425" cy="2789162"/>
          </a:xfrm>
          <a:prstGeom prst="rect">
            <a:avLst/>
          </a:prstGeom>
        </p:spPr>
      </p:pic>
      <p:grpSp>
        <p:nvGrpSpPr>
          <p:cNvPr id="14" name="Groupe 13">
            <a:extLst>
              <a:ext uri="{FF2B5EF4-FFF2-40B4-BE49-F238E27FC236}">
                <a16:creationId xmlns:a16="http://schemas.microsoft.com/office/drawing/2014/main" id="{CC32F5BB-29AA-D338-5C94-BF81F446ACFC}"/>
              </a:ext>
            </a:extLst>
          </p:cNvPr>
          <p:cNvGrpSpPr/>
          <p:nvPr/>
        </p:nvGrpSpPr>
        <p:grpSpPr>
          <a:xfrm>
            <a:off x="6065520" y="-668372"/>
            <a:ext cx="1722120" cy="2217521"/>
            <a:chOff x="6065520" y="-668372"/>
            <a:chExt cx="1722120" cy="2217521"/>
          </a:xfrm>
        </p:grpSpPr>
        <p:sp>
          <p:nvSpPr>
            <p:cNvPr id="6" name="Arc plein 5">
              <a:extLst>
                <a:ext uri="{FF2B5EF4-FFF2-40B4-BE49-F238E27FC236}">
                  <a16:creationId xmlns:a16="http://schemas.microsoft.com/office/drawing/2014/main" id="{606318AA-3BBC-EE7D-AC2A-89CCFF477DC0}"/>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4CA879C9-A18A-F9AE-BC2E-4CBBF42CF698}"/>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133675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B6B1F11D-86A2-714D-2F75-4B1FE92CE9F5}"/>
              </a:ext>
            </a:extLst>
          </p:cNvPr>
          <p:cNvGrpSpPr/>
          <p:nvPr/>
        </p:nvGrpSpPr>
        <p:grpSpPr>
          <a:xfrm>
            <a:off x="6479428" y="9364629"/>
            <a:ext cx="1302924" cy="1616779"/>
            <a:chOff x="6456278" y="8947941"/>
            <a:chExt cx="1302924" cy="1616779"/>
          </a:xfrm>
        </p:grpSpPr>
        <p:sp>
          <p:nvSpPr>
            <p:cNvPr id="5" name="Arc plein 4">
              <a:extLst>
                <a:ext uri="{FF2B5EF4-FFF2-40B4-BE49-F238E27FC236}">
                  <a16:creationId xmlns:a16="http://schemas.microsoft.com/office/drawing/2014/main" id="{5001C301-9FD3-9BC7-6DC6-13A89F526DDA}"/>
                </a:ext>
              </a:extLst>
            </p:cNvPr>
            <p:cNvSpPr/>
            <p:nvPr/>
          </p:nvSpPr>
          <p:spPr>
            <a:xfrm rot="12379920">
              <a:off x="6686893" y="9724657"/>
              <a:ext cx="840063" cy="840063"/>
            </a:xfrm>
            <a:prstGeom prst="blockArc">
              <a:avLst>
                <a:gd name="adj1" fmla="val 271237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nvGrpSpPr>
            <p:cNvPr id="6" name="Groupe 5">
              <a:extLst>
                <a:ext uri="{FF2B5EF4-FFF2-40B4-BE49-F238E27FC236}">
                  <a16:creationId xmlns:a16="http://schemas.microsoft.com/office/drawing/2014/main" id="{33EC1CF2-9BD3-D1A8-454E-A8BCD44F42D8}"/>
                </a:ext>
              </a:extLst>
            </p:cNvPr>
            <p:cNvGrpSpPr/>
            <p:nvPr/>
          </p:nvGrpSpPr>
          <p:grpSpPr>
            <a:xfrm>
              <a:off x="6456278" y="8947941"/>
              <a:ext cx="1302924" cy="1270080"/>
              <a:chOff x="6456278" y="8947941"/>
              <a:chExt cx="1302924" cy="1270080"/>
            </a:xfrm>
          </p:grpSpPr>
          <p:sp>
            <p:nvSpPr>
              <p:cNvPr id="7" name="Arc plein 6">
                <a:extLst>
                  <a:ext uri="{FF2B5EF4-FFF2-40B4-BE49-F238E27FC236}">
                    <a16:creationId xmlns:a16="http://schemas.microsoft.com/office/drawing/2014/main" id="{B09601A3-7241-44A6-D0BD-13C281DF69E6}"/>
                  </a:ext>
                </a:extLst>
              </p:cNvPr>
              <p:cNvSpPr/>
              <p:nvPr/>
            </p:nvSpPr>
            <p:spPr>
              <a:xfrm>
                <a:off x="6740434" y="9196251"/>
                <a:ext cx="1018768" cy="1018768"/>
              </a:xfrm>
              <a:prstGeom prst="blockArc">
                <a:avLst>
                  <a:gd name="adj1" fmla="val 4586167"/>
                  <a:gd name="adj2" fmla="val 115034"/>
                  <a:gd name="adj3" fmla="val 16092"/>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Arc plein 7">
                <a:extLst>
                  <a:ext uri="{FF2B5EF4-FFF2-40B4-BE49-F238E27FC236}">
                    <a16:creationId xmlns:a16="http://schemas.microsoft.com/office/drawing/2014/main" id="{D0E55547-A2E4-B80A-922E-568362BE873A}"/>
                  </a:ext>
                </a:extLst>
              </p:cNvPr>
              <p:cNvSpPr/>
              <p:nvPr/>
            </p:nvSpPr>
            <p:spPr>
              <a:xfrm rot="1749089">
                <a:off x="7173977" y="8947941"/>
                <a:ext cx="372040" cy="372040"/>
              </a:xfrm>
              <a:prstGeom prst="blockArc">
                <a:avLst>
                  <a:gd name="adj1" fmla="val 8334727"/>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9" name="Arc plein 8">
                <a:extLst>
                  <a:ext uri="{FF2B5EF4-FFF2-40B4-BE49-F238E27FC236}">
                    <a16:creationId xmlns:a16="http://schemas.microsoft.com/office/drawing/2014/main" id="{E51765FC-CEA8-62BB-1D7E-F7EE0830CD04}"/>
                  </a:ext>
                </a:extLst>
              </p:cNvPr>
              <p:cNvSpPr/>
              <p:nvPr/>
            </p:nvSpPr>
            <p:spPr>
              <a:xfrm rot="18373522">
                <a:off x="6456278" y="9845981"/>
                <a:ext cx="372040" cy="372040"/>
              </a:xfrm>
              <a:prstGeom prst="blockArc">
                <a:avLst>
                  <a:gd name="adj1" fmla="val 8563319"/>
                  <a:gd name="adj2" fmla="val 61520"/>
                  <a:gd name="adj3" fmla="val 7503"/>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grpSp>
        <p:nvGrpSpPr>
          <p:cNvPr id="10" name="Groupe 9">
            <a:extLst>
              <a:ext uri="{FF2B5EF4-FFF2-40B4-BE49-F238E27FC236}">
                <a16:creationId xmlns:a16="http://schemas.microsoft.com/office/drawing/2014/main" id="{2261503F-5BB3-8B43-0057-ED8DB69C795A}"/>
              </a:ext>
            </a:extLst>
          </p:cNvPr>
          <p:cNvGrpSpPr/>
          <p:nvPr/>
        </p:nvGrpSpPr>
        <p:grpSpPr>
          <a:xfrm>
            <a:off x="-394026" y="9837289"/>
            <a:ext cx="926308" cy="926308"/>
            <a:chOff x="-394026" y="9837289"/>
            <a:chExt cx="926308" cy="926308"/>
          </a:xfrm>
        </p:grpSpPr>
        <p:sp>
          <p:nvSpPr>
            <p:cNvPr id="11" name="Arc plein 10">
              <a:extLst>
                <a:ext uri="{FF2B5EF4-FFF2-40B4-BE49-F238E27FC236}">
                  <a16:creationId xmlns:a16="http://schemas.microsoft.com/office/drawing/2014/main" id="{3F4A387D-8209-29BD-022C-AB889EB8A5B2}"/>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c plein 11">
              <a:extLst>
                <a:ext uri="{FF2B5EF4-FFF2-40B4-BE49-F238E27FC236}">
                  <a16:creationId xmlns:a16="http://schemas.microsoft.com/office/drawing/2014/main" id="{88BDC3DA-56B0-D17E-193C-6D1595985721}"/>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3" name="Image 12">
            <a:extLst>
              <a:ext uri="{FF2B5EF4-FFF2-40B4-BE49-F238E27FC236}">
                <a16:creationId xmlns:a16="http://schemas.microsoft.com/office/drawing/2014/main" id="{256BE3A0-C30E-4036-C712-89F29398A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4" name="ZoneTexte 13">
            <a:extLst>
              <a:ext uri="{FF2B5EF4-FFF2-40B4-BE49-F238E27FC236}">
                <a16:creationId xmlns:a16="http://schemas.microsoft.com/office/drawing/2014/main" id="{1B0978EF-35FC-EDE4-567B-B81A449530AD}"/>
              </a:ext>
            </a:extLst>
          </p:cNvPr>
          <p:cNvSpPr txBox="1"/>
          <p:nvPr/>
        </p:nvSpPr>
        <p:spPr>
          <a:xfrm>
            <a:off x="676670" y="1097279"/>
            <a:ext cx="6206334" cy="7458452"/>
          </a:xfrm>
          <a:prstGeom prst="rect">
            <a:avLst/>
          </a:prstGeom>
          <a:noFill/>
        </p:spPr>
        <p:txBody>
          <a:bodyPr wrap="square" rtlCol="0">
            <a:spAutoFit/>
          </a:bodyPr>
          <a:lstStyle/>
          <a:p>
            <a:pPr>
              <a:spcAft>
                <a:spcPts val="800"/>
              </a:spcAft>
              <a:tabLst>
                <a:tab pos="904875" algn="l"/>
              </a:tabLst>
            </a:pPr>
            <a:r>
              <a:rPr lang="fr-FR" sz="1200" dirty="0">
                <a:effectLst/>
                <a:ea typeface="Calibri" panose="020F0502020204030204" pitchFamily="34" charset="0"/>
              </a:rPr>
              <a:t>Résumé récapitulatif des différents éléments à prendre en compte pour la mise en place d’une stratégie</a:t>
            </a:r>
          </a:p>
          <a:p>
            <a:pPr>
              <a:spcAft>
                <a:spcPts val="800"/>
              </a:spcAft>
              <a:tabLst>
                <a:tab pos="904875" algn="l"/>
              </a:tabLst>
            </a:pPr>
            <a:r>
              <a:rPr lang="fr-FR" sz="1200" dirty="0">
                <a:effectLst/>
                <a:ea typeface="Calibri" panose="020F0502020204030204" pitchFamily="34" charset="0"/>
              </a:rPr>
              <a:t>Cosmos est une entreprise très fidèle à sa clientèle ; réputé pour la qualité de ses produits à des prix raisonnable. Mais il n'est pas très connu du grand public international. C'est une entreprise locale florissante. Côté concurrentiel, cosmos Madagascar possède pas mal de concurrents mais l'écart reste grand.</a:t>
            </a:r>
          </a:p>
          <a:p>
            <a:pPr>
              <a:spcAft>
                <a:spcPts val="800"/>
              </a:spcAft>
              <a:tabLst>
                <a:tab pos="904875" algn="l"/>
              </a:tabLst>
            </a:pPr>
            <a:r>
              <a:rPr lang="fr-FR" sz="1200" dirty="0">
                <a:effectLst/>
                <a:ea typeface="Calibri" panose="020F0502020204030204" pitchFamily="34" charset="0"/>
              </a:rPr>
              <a:t>Cosmos n'est présent que sur certains réseaux sociaux.</a:t>
            </a:r>
          </a:p>
          <a:p>
            <a:pPr>
              <a:spcAft>
                <a:spcPts val="800"/>
              </a:spcAft>
              <a:tabLst>
                <a:tab pos="904875" algn="l"/>
              </a:tabLst>
            </a:pPr>
            <a:r>
              <a:rPr lang="fr-FR" sz="1200" dirty="0">
                <a:effectLst/>
                <a:ea typeface="Calibri" panose="020F0502020204030204" pitchFamily="34" charset="0"/>
              </a:rPr>
              <a:t>2.   Les concurrents de l’entreprise</a:t>
            </a:r>
          </a:p>
          <a:p>
            <a:pPr>
              <a:spcAft>
                <a:spcPts val="800"/>
              </a:spcAft>
              <a:tabLst>
                <a:tab pos="904875" algn="l"/>
              </a:tabLst>
            </a:pPr>
            <a:r>
              <a:rPr lang="fr-FR" sz="1200" dirty="0">
                <a:effectLst/>
                <a:ea typeface="Calibri" panose="020F0502020204030204" pitchFamily="34" charset="0"/>
              </a:rPr>
              <a:t>a.-</a:t>
            </a:r>
          </a:p>
          <a:p>
            <a:pPr>
              <a:spcAft>
                <a:spcPts val="800"/>
              </a:spcAft>
              <a:tabLst>
                <a:tab pos="904875" algn="l"/>
              </a:tabLst>
            </a:pPr>
            <a:r>
              <a:rPr lang="fr-FR" sz="1200" dirty="0">
                <a:effectLst/>
                <a:ea typeface="Calibri" panose="020F0502020204030204" pitchFamily="34" charset="0"/>
              </a:rPr>
              <a:t> 2  concurrents directs</a:t>
            </a:r>
          </a:p>
          <a:p>
            <a:pPr>
              <a:spcAft>
                <a:spcPts val="800"/>
              </a:spcAft>
              <a:tabLst>
                <a:tab pos="904875" algn="l"/>
              </a:tabLst>
            </a:pPr>
            <a:r>
              <a:rPr lang="fr-FR" sz="1200" dirty="0">
                <a:effectLst/>
                <a:ea typeface="Calibri" panose="020F0502020204030204" pitchFamily="34" charset="0"/>
              </a:rPr>
              <a:t>Catherine Aloi</a:t>
            </a:r>
          </a:p>
          <a:p>
            <a:pPr>
              <a:spcAft>
                <a:spcPts val="800"/>
              </a:spcAft>
              <a:tabLst>
                <a:tab pos="904875" algn="l"/>
              </a:tabLst>
            </a:pPr>
            <a:r>
              <a:rPr lang="fr-FR" sz="1200" dirty="0" err="1">
                <a:effectLst/>
                <a:ea typeface="Calibri" panose="020F0502020204030204" pitchFamily="34" charset="0"/>
              </a:rPr>
              <a:t>Ballou</a:t>
            </a:r>
            <a:r>
              <a:rPr lang="fr-FR" sz="1200" dirty="0">
                <a:effectLst/>
                <a:ea typeface="Calibri" panose="020F0502020204030204" pitchFamily="34" charset="0"/>
              </a:rPr>
              <a:t> </a:t>
            </a:r>
            <a:r>
              <a:rPr lang="fr-FR" sz="1200" dirty="0" err="1">
                <a:effectLst/>
                <a:ea typeface="Calibri" panose="020F0502020204030204" pitchFamily="34" charset="0"/>
              </a:rPr>
              <a:t>Andraharo</a:t>
            </a:r>
            <a:endParaRPr lang="fr-FR" sz="1200" dirty="0">
              <a:effectLst/>
              <a:ea typeface="Calibri" panose="020F0502020204030204" pitchFamily="34" charset="0"/>
            </a:endParaRPr>
          </a:p>
          <a:p>
            <a:pPr>
              <a:spcAft>
                <a:spcPts val="800"/>
              </a:spcAft>
              <a:tabLst>
                <a:tab pos="904875" algn="l"/>
              </a:tabLst>
            </a:pPr>
            <a:r>
              <a:rPr lang="fr-FR" sz="1200" dirty="0">
                <a:effectLst/>
                <a:ea typeface="Calibri" panose="020F0502020204030204" pitchFamily="34" charset="0"/>
              </a:rPr>
              <a:t>1 concurrent indirect</a:t>
            </a:r>
          </a:p>
          <a:p>
            <a:pPr>
              <a:spcAft>
                <a:spcPts val="800"/>
              </a:spcAft>
              <a:tabLst>
                <a:tab pos="904875" algn="l"/>
              </a:tabLst>
            </a:pPr>
            <a:r>
              <a:rPr lang="fr-FR" sz="1200" dirty="0" err="1">
                <a:effectLst/>
                <a:ea typeface="Calibri" panose="020F0502020204030204" pitchFamily="34" charset="0"/>
              </a:rPr>
              <a:t>Yomi</a:t>
            </a:r>
            <a:r>
              <a:rPr lang="fr-FR" sz="1200" dirty="0">
                <a:effectLst/>
                <a:ea typeface="Calibri" panose="020F0502020204030204" pitchFamily="34" charset="0"/>
              </a:rPr>
              <a:t>-Home</a:t>
            </a:r>
          </a:p>
          <a:p>
            <a:pPr>
              <a:spcAft>
                <a:spcPts val="800"/>
              </a:spcAft>
              <a:tabLst>
                <a:tab pos="904875" algn="l"/>
              </a:tabLst>
            </a:pPr>
            <a:r>
              <a:rPr lang="fr-FR" sz="1200" dirty="0">
                <a:effectLst/>
                <a:ea typeface="Calibri" panose="020F0502020204030204" pitchFamily="34" charset="0"/>
              </a:rPr>
              <a:t>b- Présentation des entreprises concurrentielles</a:t>
            </a:r>
          </a:p>
          <a:p>
            <a:pPr>
              <a:spcAft>
                <a:spcPts val="800"/>
              </a:spcAft>
              <a:tabLst>
                <a:tab pos="904875" algn="l"/>
              </a:tabLst>
            </a:pPr>
            <a:r>
              <a:rPr lang="fr-FR" sz="1200" dirty="0">
                <a:effectLst/>
                <a:ea typeface="Algerian" panose="04020705040A02060702" pitchFamily="82" charset="0"/>
                <a:cs typeface="Algerian" panose="04020705040A02060702" pitchFamily="82" charset="0"/>
              </a:rPr>
              <a:t>Catherine  Aloi :</a:t>
            </a:r>
            <a:endParaRPr lang="fr-FR" sz="1200" dirty="0">
              <a:effectLst/>
              <a:ea typeface="Calibri" panose="020F0502020204030204" pitchFamily="34" charset="0"/>
            </a:endParaRPr>
          </a:p>
          <a:p>
            <a:pPr>
              <a:spcAft>
                <a:spcPts val="800"/>
              </a:spcAft>
            </a:pPr>
            <a:r>
              <a:rPr lang="fr-FR" sz="1200" dirty="0">
                <a:effectLst/>
                <a:ea typeface="Calibri" panose="020F0502020204030204" pitchFamily="34" charset="0"/>
              </a:rPr>
              <a:t>C’est une entreprise spécialisée dans la vente des appareils électroménagers, matériel de pâtisserie, matériel de cuisson, ustensiles de cuisine. Elle se situe </a:t>
            </a:r>
            <a:r>
              <a:rPr lang="fr-FR" sz="1200" dirty="0">
                <a:effectLst/>
                <a:ea typeface="Times New Roman" panose="02020603050405020304" pitchFamily="18" charset="0"/>
              </a:rPr>
              <a:t>184 Avenue Prince </a:t>
            </a:r>
            <a:r>
              <a:rPr lang="fr-FR" sz="1200" dirty="0" err="1">
                <a:effectLst/>
                <a:ea typeface="Times New Roman" panose="02020603050405020304" pitchFamily="18" charset="0"/>
              </a:rPr>
              <a:t>Hinoi</a:t>
            </a:r>
            <a:br>
              <a:rPr lang="fr-FR" sz="1200" dirty="0">
                <a:effectLst/>
                <a:ea typeface="Times New Roman" panose="02020603050405020304" pitchFamily="18" charset="0"/>
              </a:rPr>
            </a:br>
            <a:r>
              <a:rPr lang="fr-FR" sz="1200" dirty="0">
                <a:effectLst/>
                <a:ea typeface="Times New Roman" panose="02020603050405020304" pitchFamily="18" charset="0"/>
              </a:rPr>
              <a:t>98713 Papeete</a:t>
            </a:r>
          </a:p>
          <a:p>
            <a:pPr>
              <a:spcAft>
                <a:spcPts val="800"/>
              </a:spcAft>
              <a:tabLst>
                <a:tab pos="904875" algn="l"/>
              </a:tabLst>
            </a:pPr>
            <a:r>
              <a:rPr lang="fr-FR" sz="1200" dirty="0" err="1">
                <a:effectLst/>
                <a:ea typeface="Algerian" panose="04020705040A02060702" pitchFamily="82" charset="0"/>
                <a:cs typeface="Algerian" panose="04020705040A02060702" pitchFamily="82" charset="0"/>
              </a:rPr>
              <a:t>Ballou</a:t>
            </a:r>
            <a:r>
              <a:rPr lang="fr-FR" sz="1200" dirty="0">
                <a:effectLst/>
                <a:ea typeface="Algerian" panose="04020705040A02060702" pitchFamily="82" charset="0"/>
                <a:cs typeface="Algerian" panose="04020705040A02060702" pitchFamily="82" charset="0"/>
              </a:rPr>
              <a:t> </a:t>
            </a:r>
            <a:r>
              <a:rPr lang="fr-FR" sz="1200" dirty="0" err="1">
                <a:effectLst/>
                <a:ea typeface="Algerian" panose="04020705040A02060702" pitchFamily="82" charset="0"/>
                <a:cs typeface="Algerian" panose="04020705040A02060702" pitchFamily="82" charset="0"/>
              </a:rPr>
              <a:t>Andraharo</a:t>
            </a:r>
            <a:endParaRPr lang="fr-FR" sz="1200" dirty="0">
              <a:effectLst/>
              <a:ea typeface="Calibri" panose="020F0502020204030204" pitchFamily="34" charset="0"/>
            </a:endParaRPr>
          </a:p>
          <a:p>
            <a:pPr algn="just">
              <a:spcAft>
                <a:spcPts val="800"/>
              </a:spcAft>
            </a:pPr>
            <a:r>
              <a:rPr lang="fr-FR" sz="1200" dirty="0">
                <a:solidFill>
                  <a:srgbClr val="000000"/>
                </a:solidFill>
                <a:effectLst/>
                <a:ea typeface="Times New Roman" panose="02020603050405020304" pitchFamily="18" charset="0"/>
              </a:rPr>
              <a:t>BALLOU, comme dans </a:t>
            </a:r>
            <a:r>
              <a:rPr lang="fr-FR" sz="1200" b="1" dirty="0">
                <a:solidFill>
                  <a:srgbClr val="000000"/>
                </a:solidFill>
                <a:effectLst/>
                <a:ea typeface="Times New Roman" panose="02020603050405020304" pitchFamily="18" charset="0"/>
              </a:rPr>
              <a:t>MERALLI BALLOU</a:t>
            </a:r>
            <a:r>
              <a:rPr lang="fr-FR" sz="1200" dirty="0">
                <a:solidFill>
                  <a:srgbClr val="000000"/>
                </a:solidFill>
                <a:effectLst/>
                <a:ea typeface="Times New Roman" panose="02020603050405020304" pitchFamily="18" charset="0"/>
              </a:rPr>
              <a:t>, nom de famille de son fondateur. En 1963, M. </a:t>
            </a:r>
            <a:r>
              <a:rPr lang="fr-FR" sz="1200" dirty="0" err="1">
                <a:solidFill>
                  <a:srgbClr val="000000"/>
                </a:solidFill>
                <a:effectLst/>
                <a:ea typeface="Times New Roman" panose="02020603050405020304" pitchFamily="18" charset="0"/>
              </a:rPr>
              <a:t>Djaffaraly</a:t>
            </a:r>
            <a:r>
              <a:rPr lang="fr-FR" sz="1200" dirty="0">
                <a:solidFill>
                  <a:srgbClr val="000000"/>
                </a:solidFill>
                <a:effectLst/>
                <a:ea typeface="Times New Roman" panose="02020603050405020304" pitchFamily="18" charset="0"/>
              </a:rPr>
              <a:t> MERALLI BALLOU ouvre un magasin de vente de tissus dans les pavillons du quartier d’</a:t>
            </a:r>
            <a:r>
              <a:rPr lang="fr-FR" sz="1200" dirty="0" err="1">
                <a:solidFill>
                  <a:srgbClr val="000000"/>
                </a:solidFill>
                <a:effectLst/>
                <a:ea typeface="Times New Roman" panose="02020603050405020304" pitchFamily="18" charset="0"/>
              </a:rPr>
              <a:t>Analakely</a:t>
            </a:r>
            <a:r>
              <a:rPr lang="fr-FR" sz="1200" dirty="0">
                <a:solidFill>
                  <a:srgbClr val="000000"/>
                </a:solidFill>
                <a:effectLst/>
                <a:ea typeface="Times New Roman" panose="02020603050405020304" pitchFamily="18" charset="0"/>
              </a:rPr>
              <a:t> à </a:t>
            </a:r>
            <a:r>
              <a:rPr lang="fr-FR" sz="1200" b="1" dirty="0">
                <a:solidFill>
                  <a:srgbClr val="000000"/>
                </a:solidFill>
                <a:effectLst/>
                <a:ea typeface="Times New Roman" panose="02020603050405020304" pitchFamily="18" charset="0"/>
              </a:rPr>
              <a:t>Antananarivo, MADAGASCAR </a:t>
            </a:r>
            <a:r>
              <a:rPr lang="fr-FR" sz="1200" dirty="0">
                <a:solidFill>
                  <a:srgbClr val="000000"/>
                </a:solidFill>
                <a:effectLst/>
                <a:ea typeface="Times New Roman" panose="02020603050405020304" pitchFamily="18" charset="0"/>
              </a:rPr>
              <a:t>. La boutique fait alors 12 m².</a:t>
            </a:r>
            <a:endParaRPr lang="fr-FR" sz="1200" dirty="0">
              <a:effectLst/>
              <a:ea typeface="Calibri" panose="020F0502020204030204" pitchFamily="34" charset="0"/>
            </a:endParaRPr>
          </a:p>
          <a:p>
            <a:pPr algn="just">
              <a:spcAft>
                <a:spcPts val="800"/>
              </a:spcAft>
            </a:pPr>
            <a:r>
              <a:rPr lang="fr-FR" sz="1200" dirty="0">
                <a:solidFill>
                  <a:srgbClr val="000000"/>
                </a:solidFill>
                <a:effectLst/>
                <a:ea typeface="Times New Roman" panose="02020603050405020304" pitchFamily="18" charset="0"/>
              </a:rPr>
              <a:t>C’est naturellement et par extension, que la gamme des produits </a:t>
            </a:r>
            <a:r>
              <a:rPr lang="fr-FR" sz="1200" dirty="0">
                <a:effectLst/>
                <a:ea typeface="Times New Roman" panose="02020603050405020304" pitchFamily="18" charset="0"/>
              </a:rPr>
              <a:t>s'élargit</a:t>
            </a:r>
            <a:r>
              <a:rPr lang="fr-FR" sz="1200" dirty="0">
                <a:solidFill>
                  <a:srgbClr val="000000"/>
                </a:solidFill>
                <a:effectLst/>
                <a:ea typeface="Times New Roman" panose="02020603050405020304" pitchFamily="18" charset="0"/>
              </a:rPr>
              <a:t> et BALLOU se diversifie pour être un des leaders dans l’</a:t>
            </a:r>
            <a:r>
              <a:rPr lang="fr-FR" sz="1200" b="1" dirty="0">
                <a:solidFill>
                  <a:srgbClr val="000000"/>
                </a:solidFill>
                <a:effectLst/>
                <a:ea typeface="Times New Roman" panose="02020603050405020304" pitchFamily="18" charset="0"/>
              </a:rPr>
              <a:t>équipement de la maison à MADAGASCAR</a:t>
            </a:r>
            <a:r>
              <a:rPr lang="fr-FR" sz="1200" dirty="0">
                <a:solidFill>
                  <a:srgbClr val="000000"/>
                </a:solidFill>
                <a:effectLst/>
                <a:ea typeface="Times New Roman" panose="02020603050405020304" pitchFamily="18" charset="0"/>
              </a:rPr>
              <a:t> plus d’un demi-siècle plus tard !</a:t>
            </a:r>
            <a:endParaRPr lang="fr-FR" sz="1200" dirty="0">
              <a:effectLst/>
              <a:ea typeface="Calibri" panose="020F0502020204030204" pitchFamily="34" charset="0"/>
            </a:endParaRPr>
          </a:p>
          <a:p>
            <a:pPr algn="just">
              <a:spcAft>
                <a:spcPts val="800"/>
              </a:spcAft>
            </a:pPr>
            <a:r>
              <a:rPr lang="fr-FR" sz="1200" dirty="0">
                <a:solidFill>
                  <a:srgbClr val="000000"/>
                </a:solidFill>
                <a:effectLst/>
                <a:ea typeface="Times New Roman" panose="02020603050405020304" pitchFamily="18" charset="0"/>
              </a:rPr>
              <a:t>Aujourd’hui portée par une équipe jeune et passionnée, BALLOU est à l’écoute de vos besoins et vous propose de nombreux articles provenant d’Europe et alliant qualité, design et s’adaptant parfaitement à vos intérieurs. Ces quelques produits : meubles ; literie, salle de </a:t>
            </a:r>
            <a:r>
              <a:rPr lang="fr-FR" sz="1200" dirty="0" err="1">
                <a:solidFill>
                  <a:srgbClr val="000000"/>
                </a:solidFill>
                <a:effectLst/>
                <a:ea typeface="Times New Roman" panose="02020603050405020304" pitchFamily="18" charset="0"/>
              </a:rPr>
              <a:t>bain-toilette,art</a:t>
            </a:r>
            <a:r>
              <a:rPr lang="fr-FR" sz="1200" dirty="0">
                <a:solidFill>
                  <a:srgbClr val="000000"/>
                </a:solidFill>
                <a:effectLst/>
                <a:ea typeface="Times New Roman" panose="02020603050405020304" pitchFamily="18" charset="0"/>
              </a:rPr>
              <a:t> de la table, ustensiles de cuisine, petit électroménagers, décoration, enfant…. ; elle se situe Rue du Docteur Joseph </a:t>
            </a:r>
            <a:r>
              <a:rPr lang="fr-FR" sz="1200" dirty="0" err="1">
                <a:solidFill>
                  <a:srgbClr val="000000"/>
                </a:solidFill>
                <a:effectLst/>
                <a:ea typeface="Times New Roman" panose="02020603050405020304" pitchFamily="18" charset="0"/>
              </a:rPr>
              <a:t>Raseta</a:t>
            </a:r>
            <a:r>
              <a:rPr lang="fr-FR" sz="1200" dirty="0">
                <a:solidFill>
                  <a:srgbClr val="000000"/>
                </a:solidFill>
                <a:effectLst/>
                <a:ea typeface="Times New Roman" panose="02020603050405020304" pitchFamily="18" charset="0"/>
              </a:rPr>
              <a:t> </a:t>
            </a:r>
            <a:r>
              <a:rPr lang="fr-FR" sz="1200" dirty="0" err="1">
                <a:solidFill>
                  <a:srgbClr val="000000"/>
                </a:solidFill>
                <a:effectLst/>
                <a:ea typeface="Times New Roman" panose="02020603050405020304" pitchFamily="18" charset="0"/>
              </a:rPr>
              <a:t>Andraharo</a:t>
            </a:r>
            <a:r>
              <a:rPr lang="fr-FR" sz="1200" dirty="0">
                <a:solidFill>
                  <a:srgbClr val="000000"/>
                </a:solidFill>
                <a:effectLst/>
                <a:ea typeface="Times New Roman" panose="02020603050405020304" pitchFamily="18" charset="0"/>
              </a:rPr>
              <a:t> Antananarivo Madagascar.</a:t>
            </a:r>
            <a:endParaRPr lang="fr-FR" sz="1200" dirty="0">
              <a:effectLst/>
              <a:ea typeface="Calibri" panose="020F0502020204030204" pitchFamily="34" charset="0"/>
            </a:endParaRPr>
          </a:p>
        </p:txBody>
      </p:sp>
    </p:spTree>
    <p:extLst>
      <p:ext uri="{BB962C8B-B14F-4D97-AF65-F5344CB8AC3E}">
        <p14:creationId xmlns:p14="http://schemas.microsoft.com/office/powerpoint/2010/main" val="3823004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13A17BD-D8E7-516B-0639-4615A636180B}"/>
              </a:ext>
            </a:extLst>
          </p:cNvPr>
          <p:cNvGrpSpPr/>
          <p:nvPr/>
        </p:nvGrpSpPr>
        <p:grpSpPr>
          <a:xfrm>
            <a:off x="5772101" y="-1623322"/>
            <a:ext cx="2655618" cy="2332058"/>
            <a:chOff x="5772101" y="-1623322"/>
            <a:chExt cx="2655618" cy="2332058"/>
          </a:xfrm>
        </p:grpSpPr>
        <p:sp>
          <p:nvSpPr>
            <p:cNvPr id="5" name="Arc plein 4">
              <a:extLst>
                <a:ext uri="{FF2B5EF4-FFF2-40B4-BE49-F238E27FC236}">
                  <a16:creationId xmlns:a16="http://schemas.microsoft.com/office/drawing/2014/main" id="{32C62B08-851A-3230-0904-2C050D154178}"/>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295E9E96-D668-05BA-F037-F0F64A22CC85}"/>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grpSp>
        <p:nvGrpSpPr>
          <p:cNvPr id="7" name="Groupe 6">
            <a:extLst>
              <a:ext uri="{FF2B5EF4-FFF2-40B4-BE49-F238E27FC236}">
                <a16:creationId xmlns:a16="http://schemas.microsoft.com/office/drawing/2014/main" id="{FC1355BB-8948-F141-7167-66DC2833A770}"/>
              </a:ext>
            </a:extLst>
          </p:cNvPr>
          <p:cNvGrpSpPr/>
          <p:nvPr/>
        </p:nvGrpSpPr>
        <p:grpSpPr>
          <a:xfrm>
            <a:off x="7039642" y="9804009"/>
            <a:ext cx="765174" cy="893988"/>
            <a:chOff x="7039642" y="9804009"/>
            <a:chExt cx="765174" cy="893988"/>
          </a:xfrm>
        </p:grpSpPr>
        <p:sp>
          <p:nvSpPr>
            <p:cNvPr id="8" name="Arc plein 7">
              <a:extLst>
                <a:ext uri="{FF2B5EF4-FFF2-40B4-BE49-F238E27FC236}">
                  <a16:creationId xmlns:a16="http://schemas.microsoft.com/office/drawing/2014/main" id="{7F6F123E-883D-1C2D-32C3-06E770C167F9}"/>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9" name="Arc plein 8">
              <a:extLst>
                <a:ext uri="{FF2B5EF4-FFF2-40B4-BE49-F238E27FC236}">
                  <a16:creationId xmlns:a16="http://schemas.microsoft.com/office/drawing/2014/main" id="{D6889CFD-230A-2C6E-3F8B-463B82F1D96A}"/>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Arc plein 9">
              <a:extLst>
                <a:ext uri="{FF2B5EF4-FFF2-40B4-BE49-F238E27FC236}">
                  <a16:creationId xmlns:a16="http://schemas.microsoft.com/office/drawing/2014/main" id="{D17E918C-48BF-B916-C8F9-7FC145756FEF}"/>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A88311A4-1C7D-D39B-5BFF-35E434CA63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2" name="Image 11">
            <a:extLst>
              <a:ext uri="{FF2B5EF4-FFF2-40B4-BE49-F238E27FC236}">
                <a16:creationId xmlns:a16="http://schemas.microsoft.com/office/drawing/2014/main" id="{CDE9BB9E-728A-6139-8D53-52E064B66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
        <p:nvSpPr>
          <p:cNvPr id="14" name="ZoneTexte 13">
            <a:extLst>
              <a:ext uri="{FF2B5EF4-FFF2-40B4-BE49-F238E27FC236}">
                <a16:creationId xmlns:a16="http://schemas.microsoft.com/office/drawing/2014/main" id="{17913223-3697-A982-46B7-7E1DD55054D6}"/>
              </a:ext>
            </a:extLst>
          </p:cNvPr>
          <p:cNvSpPr txBox="1"/>
          <p:nvPr/>
        </p:nvSpPr>
        <p:spPr>
          <a:xfrm>
            <a:off x="701941" y="1136469"/>
            <a:ext cx="6155792" cy="6750566"/>
          </a:xfrm>
          <a:prstGeom prst="rect">
            <a:avLst/>
          </a:prstGeom>
          <a:noFill/>
        </p:spPr>
        <p:txBody>
          <a:bodyPr wrap="square" rtlCol="0">
            <a:spAutoFit/>
          </a:bodyPr>
          <a:lstStyle/>
          <a:p>
            <a:pPr algn="just">
              <a:spcAft>
                <a:spcPts val="800"/>
              </a:spcAft>
            </a:pPr>
            <a:r>
              <a:rPr lang="fr-FR" sz="1200" dirty="0" err="1">
                <a:solidFill>
                  <a:srgbClr val="000000"/>
                </a:solidFill>
                <a:effectLst/>
                <a:ea typeface="Algerian" panose="04020705040A02060702" pitchFamily="82" charset="0"/>
                <a:cs typeface="Algerian" panose="04020705040A02060702" pitchFamily="82" charset="0"/>
              </a:rPr>
              <a:t>Yomi</a:t>
            </a:r>
            <a:r>
              <a:rPr lang="fr-FR" sz="1200" dirty="0">
                <a:solidFill>
                  <a:srgbClr val="000000"/>
                </a:solidFill>
                <a:effectLst/>
                <a:ea typeface="Algerian" panose="04020705040A02060702" pitchFamily="82" charset="0"/>
                <a:cs typeface="Algerian" panose="04020705040A02060702" pitchFamily="82" charset="0"/>
              </a:rPr>
              <a:t>-Home</a:t>
            </a:r>
            <a:endParaRPr lang="fr-FR" sz="1200" dirty="0">
              <a:effectLst/>
              <a:ea typeface="Calibri" panose="020F0502020204030204" pitchFamily="34" charset="0"/>
            </a:endParaRPr>
          </a:p>
          <a:p>
            <a:pPr>
              <a:spcBef>
                <a:spcPts val="1400"/>
              </a:spcBef>
              <a:spcAft>
                <a:spcPts val="1400"/>
              </a:spcAft>
            </a:pPr>
            <a:r>
              <a:rPr lang="fr-FR" sz="1200" dirty="0">
                <a:effectLst/>
                <a:ea typeface="Times New Roman" panose="02020603050405020304" pitchFamily="18" charset="0"/>
              </a:rPr>
              <a:t>Yomi-home.com est une filiale de la société France Food </a:t>
            </a:r>
            <a:r>
              <a:rPr lang="fr-FR" sz="1200" dirty="0" err="1">
                <a:effectLst/>
                <a:ea typeface="Times New Roman" panose="02020603050405020304" pitchFamily="18" charset="0"/>
              </a:rPr>
              <a:t>Company</a:t>
            </a:r>
            <a:r>
              <a:rPr lang="fr-FR" sz="1200" dirty="0">
                <a:effectLst/>
                <a:ea typeface="Times New Roman" panose="02020603050405020304" pitchFamily="18" charset="0"/>
              </a:rPr>
              <a:t> Limited (FFCL) enregistrée à Hong Kong. </a:t>
            </a:r>
            <a:endParaRPr lang="fr-FR" sz="1200" dirty="0">
              <a:effectLst/>
              <a:ea typeface="Calibri" panose="020F0502020204030204" pitchFamily="34" charset="0"/>
            </a:endParaRPr>
          </a:p>
          <a:p>
            <a:pPr>
              <a:spcBef>
                <a:spcPts val="1400"/>
              </a:spcBef>
              <a:spcAft>
                <a:spcPts val="1400"/>
              </a:spcAft>
            </a:pPr>
            <a:r>
              <a:rPr lang="fr-FR" sz="1200" dirty="0">
                <a:effectLst/>
                <a:ea typeface="Times New Roman" panose="02020603050405020304" pitchFamily="18" charset="0"/>
              </a:rPr>
              <a:t>Sensible au fait que les produits asiatiques sur le marché européen sont souvent de qualité médiocre ou proposés à des prix exorbitants, </a:t>
            </a:r>
            <a:r>
              <a:rPr lang="fr-FR" sz="1200" dirty="0" err="1">
                <a:effectLst/>
                <a:ea typeface="Times New Roman" panose="02020603050405020304" pitchFamily="18" charset="0"/>
              </a:rPr>
              <a:t>Yomi</a:t>
            </a:r>
            <a:r>
              <a:rPr lang="fr-FR" sz="1200" dirty="0">
                <a:effectLst/>
                <a:ea typeface="Times New Roman" panose="02020603050405020304" pitchFamily="18" charset="0"/>
              </a:rPr>
              <a:t>-Home cherche à offrir des produits asiatiques de qualité irréprochable, souvent inconnus du marché européen, et à un prix juste.</a:t>
            </a:r>
            <a:endParaRPr lang="fr-FR" sz="1200" dirty="0">
              <a:effectLst/>
              <a:ea typeface="Calibri" panose="020F0502020204030204" pitchFamily="34" charset="0"/>
            </a:endParaRPr>
          </a:p>
          <a:p>
            <a:pPr>
              <a:spcBef>
                <a:spcPts val="1400"/>
              </a:spcBef>
              <a:spcAft>
                <a:spcPts val="1400"/>
              </a:spcAft>
            </a:pPr>
            <a:r>
              <a:rPr lang="fr-FR" sz="1200" dirty="0">
                <a:effectLst/>
                <a:ea typeface="Times New Roman" panose="02020603050405020304" pitchFamily="18" charset="0"/>
              </a:rPr>
              <a:t>En effet, implantée à Hong Kong et en France depuis plus de 20 ans, notre proximité avec les meilleures marques asiatiques, en particulier japonaises, tant s'agissant des appareils électroménagers et que les produits alimentaires, nous permet de vous obtenir le meilleur prix et un suivi de qualité sur place. </a:t>
            </a:r>
            <a:endParaRPr lang="fr-FR" sz="1200" dirty="0">
              <a:effectLst/>
              <a:ea typeface="Calibri" panose="020F0502020204030204" pitchFamily="34" charset="0"/>
            </a:endParaRPr>
          </a:p>
          <a:p>
            <a:pPr>
              <a:spcBef>
                <a:spcPts val="1400"/>
              </a:spcBef>
              <a:spcAft>
                <a:spcPts val="1400"/>
              </a:spcAft>
            </a:pPr>
            <a:r>
              <a:rPr lang="fr-FR" sz="1200" dirty="0" err="1">
                <a:effectLst/>
                <a:ea typeface="Times New Roman" panose="02020603050405020304" pitchFamily="18" charset="0"/>
              </a:rPr>
              <a:t>Yomi</a:t>
            </a:r>
            <a:r>
              <a:rPr lang="fr-FR" sz="1200" dirty="0">
                <a:effectLst/>
                <a:ea typeface="Times New Roman" panose="02020603050405020304" pitchFamily="18" charset="0"/>
              </a:rPr>
              <a:t>-Home propose actuellement une grande collection de produits électroménagers, principalement de cuiseurs à riz, qui est fréquemment complétée par des nouveautés. </a:t>
            </a:r>
            <a:endParaRPr lang="fr-FR" sz="1200" dirty="0">
              <a:ea typeface="Times New Roman" panose="02020603050405020304" pitchFamily="18" charset="0"/>
            </a:endParaRPr>
          </a:p>
          <a:p>
            <a:pPr>
              <a:spcBef>
                <a:spcPts val="1400"/>
              </a:spcBef>
              <a:spcAft>
                <a:spcPts val="1400"/>
              </a:spcAft>
            </a:pPr>
            <a:r>
              <a:rPr lang="fr-FR" sz="1200" dirty="0">
                <a:effectLst/>
                <a:ea typeface="Times New Roman" panose="02020603050405020304" pitchFamily="18" charset="0"/>
              </a:rPr>
              <a:t>En outre, </a:t>
            </a:r>
            <a:r>
              <a:rPr lang="fr-FR" sz="1200" dirty="0" err="1">
                <a:effectLst/>
                <a:ea typeface="Times New Roman" panose="02020603050405020304" pitchFamily="18" charset="0"/>
              </a:rPr>
              <a:t>Yomi</a:t>
            </a:r>
            <a:r>
              <a:rPr lang="fr-FR" sz="1200" dirty="0">
                <a:effectLst/>
                <a:ea typeface="Times New Roman" panose="02020603050405020304" pitchFamily="18" charset="0"/>
              </a:rPr>
              <a:t>-Home est sensible aux demandes et aux suggestions de nos clients pour compléter notre gamme de produits. Alors si vous ne trouvez pas le produit de vos rêves sur notre site, n’hésitez pas à nous laisser quelques lignes avec le nom du produit et sa référence, nous vous renverrons un devis gratuitement dans les plus brefs délais. Quelques exemples de leurs produits : cuiseurs de riz ; appareils de cuisine…</a:t>
            </a:r>
            <a:endParaRPr lang="fr-FR" sz="1200" dirty="0">
              <a:effectLst/>
              <a:ea typeface="Calibri" panose="020F0502020204030204" pitchFamily="34" charset="0"/>
            </a:endParaRPr>
          </a:p>
          <a:p>
            <a:pPr>
              <a:spcAft>
                <a:spcPts val="800"/>
              </a:spcAft>
              <a:tabLst>
                <a:tab pos="904875" algn="l"/>
              </a:tabLst>
            </a:pPr>
            <a:r>
              <a:rPr lang="fr-FR" sz="1200" dirty="0">
                <a:effectLst/>
                <a:ea typeface="Calibri" panose="020F0502020204030204" pitchFamily="34" charset="0"/>
              </a:rPr>
              <a:t>c- Analyse de la communication des concurrents</a:t>
            </a:r>
          </a:p>
          <a:p>
            <a:pPr>
              <a:spcAft>
                <a:spcPts val="800"/>
              </a:spcAft>
              <a:tabLst>
                <a:tab pos="904875" algn="l"/>
              </a:tabLst>
            </a:pPr>
            <a:r>
              <a:rPr lang="fr-FR" sz="1200" dirty="0">
                <a:effectLst/>
                <a:ea typeface="Calibri" panose="020F0502020204030204" pitchFamily="34" charset="0"/>
              </a:rPr>
              <a:t>c.1- Réseaux sociaux</a:t>
            </a:r>
          </a:p>
          <a:p>
            <a:pPr>
              <a:spcAft>
                <a:spcPts val="800"/>
              </a:spcAft>
              <a:tabLst>
                <a:tab pos="904875" algn="l"/>
              </a:tabLst>
            </a:pPr>
            <a:r>
              <a:rPr lang="fr-FR" sz="1200" dirty="0">
                <a:effectLst/>
                <a:ea typeface="Calibri" panose="020F0502020204030204" pitchFamily="34" charset="0"/>
              </a:rPr>
              <a:t>Catherine Aloi :</a:t>
            </a:r>
          </a:p>
          <a:p>
            <a:pPr>
              <a:spcAft>
                <a:spcPts val="800"/>
              </a:spcAft>
              <a:tabLst>
                <a:tab pos="904875" algn="l"/>
              </a:tabLst>
            </a:pPr>
            <a:r>
              <a:rPr lang="fr-FR" sz="1200" dirty="0">
                <a:effectLst/>
                <a:ea typeface="Calibri" panose="020F0502020204030204" pitchFamily="34" charset="0"/>
              </a:rPr>
              <a:t>Facebook : Magasin Catherine Aloi</a:t>
            </a:r>
          </a:p>
          <a:p>
            <a:pPr>
              <a:spcAft>
                <a:spcPts val="800"/>
              </a:spcAft>
              <a:tabLst>
                <a:tab pos="904875" algn="l"/>
              </a:tabLst>
            </a:pPr>
            <a:r>
              <a:rPr lang="fr-FR" sz="1200" dirty="0">
                <a:effectLst/>
                <a:ea typeface="Calibri" panose="020F0502020204030204" pitchFamily="34" charset="0"/>
              </a:rPr>
              <a:t>Abonnements</a:t>
            </a:r>
          </a:p>
          <a:p>
            <a:endParaRPr lang="fr-FR" sz="1200" dirty="0"/>
          </a:p>
        </p:txBody>
      </p:sp>
    </p:spTree>
    <p:extLst>
      <p:ext uri="{BB962C8B-B14F-4D97-AF65-F5344CB8AC3E}">
        <p14:creationId xmlns:p14="http://schemas.microsoft.com/office/powerpoint/2010/main" val="375832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77216DD-2FE1-3B70-E7B5-C443BA7D1941}"/>
              </a:ext>
            </a:extLst>
          </p:cNvPr>
          <p:cNvPicPr>
            <a:picLocks noChangeAspect="1"/>
          </p:cNvPicPr>
          <p:nvPr/>
        </p:nvPicPr>
        <p:blipFill rotWithShape="1">
          <a:blip r:embed="rId2">
            <a:extLst>
              <a:ext uri="{28A0092B-C50C-407E-A947-70E740481C1C}">
                <a14:useLocalDpi xmlns:a14="http://schemas.microsoft.com/office/drawing/2010/main" val="0"/>
              </a:ext>
            </a:extLst>
          </a:blip>
          <a:srcRect r="14798"/>
          <a:stretch/>
        </p:blipFill>
        <p:spPr>
          <a:xfrm>
            <a:off x="581976" y="710667"/>
            <a:ext cx="6320533" cy="9529263"/>
          </a:xfrm>
          <a:prstGeom prst="rect">
            <a:avLst/>
          </a:prstGeom>
        </p:spPr>
      </p:pic>
      <p:grpSp>
        <p:nvGrpSpPr>
          <p:cNvPr id="4" name="Groupe 3">
            <a:extLst>
              <a:ext uri="{FF2B5EF4-FFF2-40B4-BE49-F238E27FC236}">
                <a16:creationId xmlns:a16="http://schemas.microsoft.com/office/drawing/2014/main" id="{8A461F2F-3073-5512-49DA-21AFF9A6EA6C}"/>
              </a:ext>
            </a:extLst>
          </p:cNvPr>
          <p:cNvGrpSpPr/>
          <p:nvPr/>
        </p:nvGrpSpPr>
        <p:grpSpPr>
          <a:xfrm>
            <a:off x="7039642" y="9804009"/>
            <a:ext cx="765174" cy="893988"/>
            <a:chOff x="7039642" y="9804009"/>
            <a:chExt cx="765174" cy="893988"/>
          </a:xfrm>
        </p:grpSpPr>
        <p:sp>
          <p:nvSpPr>
            <p:cNvPr id="5" name="Arc plein 4">
              <a:extLst>
                <a:ext uri="{FF2B5EF4-FFF2-40B4-BE49-F238E27FC236}">
                  <a16:creationId xmlns:a16="http://schemas.microsoft.com/office/drawing/2014/main" id="{69C5838D-6629-18AE-291B-68066E689501}"/>
                </a:ext>
              </a:extLst>
            </p:cNvPr>
            <p:cNvSpPr/>
            <p:nvPr/>
          </p:nvSpPr>
          <p:spPr>
            <a:xfrm>
              <a:off x="7039642" y="9804009"/>
              <a:ext cx="747998" cy="747998"/>
            </a:xfrm>
            <a:prstGeom prst="blockArc">
              <a:avLst>
                <a:gd name="adj1" fmla="val 6356868"/>
                <a:gd name="adj2" fmla="val 21091727"/>
                <a:gd name="adj3" fmla="val 251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Arc plein 5">
              <a:extLst>
                <a:ext uri="{FF2B5EF4-FFF2-40B4-BE49-F238E27FC236}">
                  <a16:creationId xmlns:a16="http://schemas.microsoft.com/office/drawing/2014/main" id="{0E243648-238B-4C5D-DD61-28FAEB9FB685}"/>
                </a:ext>
              </a:extLst>
            </p:cNvPr>
            <p:cNvSpPr/>
            <p:nvPr/>
          </p:nvSpPr>
          <p:spPr>
            <a:xfrm rot="16646890">
              <a:off x="7314536" y="10207717"/>
              <a:ext cx="490280" cy="490280"/>
            </a:xfrm>
            <a:prstGeom prst="blockArc">
              <a:avLst>
                <a:gd name="adj1" fmla="val 6173182"/>
                <a:gd name="adj2" fmla="val 21510142"/>
                <a:gd name="adj3" fmla="val 13204"/>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Arc plein 6">
              <a:extLst>
                <a:ext uri="{FF2B5EF4-FFF2-40B4-BE49-F238E27FC236}">
                  <a16:creationId xmlns:a16="http://schemas.microsoft.com/office/drawing/2014/main" id="{C409A55B-DAD2-079D-0B92-7EEA3157634A}"/>
                </a:ext>
              </a:extLst>
            </p:cNvPr>
            <p:cNvSpPr/>
            <p:nvPr/>
          </p:nvSpPr>
          <p:spPr>
            <a:xfrm>
              <a:off x="7175878" y="9986109"/>
              <a:ext cx="383797" cy="383797"/>
            </a:xfrm>
            <a:prstGeom prst="blockArc">
              <a:avLst>
                <a:gd name="adj1" fmla="val 6173182"/>
                <a:gd name="adj2" fmla="val 165929"/>
                <a:gd name="adj3" fmla="val 8204"/>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Arc plein 7">
              <a:extLst>
                <a:ext uri="{FF2B5EF4-FFF2-40B4-BE49-F238E27FC236}">
                  <a16:creationId xmlns:a16="http://schemas.microsoft.com/office/drawing/2014/main" id="{060C3BEC-EEA8-37A8-3AA2-4DB78F173627}"/>
                </a:ext>
              </a:extLst>
            </p:cNvPr>
            <p:cNvSpPr/>
            <p:nvPr/>
          </p:nvSpPr>
          <p:spPr>
            <a:xfrm rot="14273954">
              <a:off x="7082560" y="10470376"/>
              <a:ext cx="212927" cy="212927"/>
            </a:xfrm>
            <a:prstGeom prst="blockArc">
              <a:avLst>
                <a:gd name="adj1" fmla="val 6173182"/>
                <a:gd name="adj2" fmla="val 1094126"/>
                <a:gd name="adj3" fmla="val 29358"/>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9" name="Groupe 8">
            <a:extLst>
              <a:ext uri="{FF2B5EF4-FFF2-40B4-BE49-F238E27FC236}">
                <a16:creationId xmlns:a16="http://schemas.microsoft.com/office/drawing/2014/main" id="{98066BFD-72D9-95E6-B206-1E245B4848DF}"/>
              </a:ext>
            </a:extLst>
          </p:cNvPr>
          <p:cNvGrpSpPr/>
          <p:nvPr/>
        </p:nvGrpSpPr>
        <p:grpSpPr>
          <a:xfrm>
            <a:off x="-394026" y="9837289"/>
            <a:ext cx="926308" cy="926308"/>
            <a:chOff x="-394026" y="9837289"/>
            <a:chExt cx="926308" cy="926308"/>
          </a:xfrm>
        </p:grpSpPr>
        <p:sp>
          <p:nvSpPr>
            <p:cNvPr id="10" name="Arc plein 9">
              <a:extLst>
                <a:ext uri="{FF2B5EF4-FFF2-40B4-BE49-F238E27FC236}">
                  <a16:creationId xmlns:a16="http://schemas.microsoft.com/office/drawing/2014/main" id="{59B64249-4C5B-CB44-E541-DA424B11E369}"/>
                </a:ext>
              </a:extLst>
            </p:cNvPr>
            <p:cNvSpPr/>
            <p:nvPr/>
          </p:nvSpPr>
          <p:spPr>
            <a:xfrm rot="13869213">
              <a:off x="-51221" y="10107619"/>
              <a:ext cx="526334" cy="526334"/>
            </a:xfrm>
            <a:prstGeom prst="blockArc">
              <a:avLst>
                <a:gd name="adj1" fmla="val 12678612"/>
                <a:gd name="adj2" fmla="val 7606063"/>
                <a:gd name="adj3" fmla="val 4167"/>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plein 10">
              <a:extLst>
                <a:ext uri="{FF2B5EF4-FFF2-40B4-BE49-F238E27FC236}">
                  <a16:creationId xmlns:a16="http://schemas.microsoft.com/office/drawing/2014/main" id="{51588057-3221-F944-62CA-66C2DADDC013}"/>
                </a:ext>
              </a:extLst>
            </p:cNvPr>
            <p:cNvSpPr/>
            <p:nvPr/>
          </p:nvSpPr>
          <p:spPr>
            <a:xfrm rot="2274133">
              <a:off x="-394026" y="9837289"/>
              <a:ext cx="926308" cy="926308"/>
            </a:xfrm>
            <a:prstGeom prst="blockArc">
              <a:avLst>
                <a:gd name="adj1" fmla="val 12678612"/>
                <a:gd name="adj2" fmla="val 4155411"/>
                <a:gd name="adj3" fmla="val 4495"/>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4A66F262-F226-CD6F-3635-C35B0B3AB009}"/>
              </a:ext>
            </a:extLst>
          </p:cNvPr>
          <p:cNvGrpSpPr/>
          <p:nvPr/>
        </p:nvGrpSpPr>
        <p:grpSpPr>
          <a:xfrm>
            <a:off x="6065520" y="-668372"/>
            <a:ext cx="1722120" cy="2217521"/>
            <a:chOff x="6065520" y="-668372"/>
            <a:chExt cx="1722120" cy="2217521"/>
          </a:xfrm>
        </p:grpSpPr>
        <p:sp>
          <p:nvSpPr>
            <p:cNvPr id="13" name="Arc plein 12">
              <a:extLst>
                <a:ext uri="{FF2B5EF4-FFF2-40B4-BE49-F238E27FC236}">
                  <a16:creationId xmlns:a16="http://schemas.microsoft.com/office/drawing/2014/main" id="{1E1F6F75-547B-05C2-70C4-48BD3ACEA54A}"/>
                </a:ext>
              </a:extLst>
            </p:cNvPr>
            <p:cNvSpPr/>
            <p:nvPr/>
          </p:nvSpPr>
          <p:spPr>
            <a:xfrm>
              <a:off x="6065520" y="-668372"/>
              <a:ext cx="1722120" cy="1722120"/>
            </a:xfrm>
            <a:prstGeom prst="blockArc">
              <a:avLst>
                <a:gd name="adj1" fmla="val 3876726"/>
                <a:gd name="adj2" fmla="val 21463473"/>
                <a:gd name="adj3" fmla="val 755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lein 13">
              <a:extLst>
                <a:ext uri="{FF2B5EF4-FFF2-40B4-BE49-F238E27FC236}">
                  <a16:creationId xmlns:a16="http://schemas.microsoft.com/office/drawing/2014/main" id="{64DF24F2-AD23-BA4D-B0C2-6917A4558946}"/>
                </a:ext>
              </a:extLst>
            </p:cNvPr>
            <p:cNvSpPr/>
            <p:nvPr/>
          </p:nvSpPr>
          <p:spPr>
            <a:xfrm rot="11200519">
              <a:off x="6323139" y="342267"/>
              <a:ext cx="1206882" cy="1206882"/>
            </a:xfrm>
            <a:prstGeom prst="blockArc">
              <a:avLst>
                <a:gd name="adj1" fmla="val 1564709"/>
                <a:gd name="adj2" fmla="val 21463473"/>
                <a:gd name="adj3" fmla="val 7551"/>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pic>
        <p:nvPicPr>
          <p:cNvPr id="15" name="Image 14">
            <a:extLst>
              <a:ext uri="{FF2B5EF4-FFF2-40B4-BE49-F238E27FC236}">
                <a16:creationId xmlns:a16="http://schemas.microsoft.com/office/drawing/2014/main" id="{742C9982-19D3-E692-6E4C-63DCC446B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spTree>
    <p:extLst>
      <p:ext uri="{BB962C8B-B14F-4D97-AF65-F5344CB8AC3E}">
        <p14:creationId xmlns:p14="http://schemas.microsoft.com/office/powerpoint/2010/main" val="1497115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E2E759A5-7FC8-2E73-C482-35F73CB22FEB}"/>
              </a:ext>
            </a:extLst>
          </p:cNvPr>
          <p:cNvGrpSpPr/>
          <p:nvPr/>
        </p:nvGrpSpPr>
        <p:grpSpPr>
          <a:xfrm>
            <a:off x="-275424" y="9728190"/>
            <a:ext cx="947154" cy="1194075"/>
            <a:chOff x="-109424" y="9730474"/>
            <a:chExt cx="947154" cy="1194075"/>
          </a:xfrm>
        </p:grpSpPr>
        <p:sp>
          <p:nvSpPr>
            <p:cNvPr id="5" name="Arc plein 4">
              <a:extLst>
                <a:ext uri="{FF2B5EF4-FFF2-40B4-BE49-F238E27FC236}">
                  <a16:creationId xmlns:a16="http://schemas.microsoft.com/office/drawing/2014/main" id="{890694C1-523C-3A5B-29CB-576A65FFEC1F}"/>
                </a:ext>
              </a:extLst>
            </p:cNvPr>
            <p:cNvSpPr/>
            <p:nvPr/>
          </p:nvSpPr>
          <p:spPr>
            <a:xfrm rot="17565858">
              <a:off x="175195" y="10273382"/>
              <a:ext cx="278550" cy="278550"/>
            </a:xfrm>
            <a:prstGeom prst="blockArc">
              <a:avLst>
                <a:gd name="adj1" fmla="val 5908409"/>
                <a:gd name="adj2" fmla="val 61520"/>
                <a:gd name="adj3" fmla="val 750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6" name="Arc plein 5">
              <a:extLst>
                <a:ext uri="{FF2B5EF4-FFF2-40B4-BE49-F238E27FC236}">
                  <a16:creationId xmlns:a16="http://schemas.microsoft.com/office/drawing/2014/main" id="{5F7A07BD-9CFF-713A-3087-8127148372E9}"/>
                </a:ext>
              </a:extLst>
            </p:cNvPr>
            <p:cNvSpPr/>
            <p:nvPr/>
          </p:nvSpPr>
          <p:spPr>
            <a:xfrm rot="761011">
              <a:off x="21261" y="9730474"/>
              <a:ext cx="372040" cy="372040"/>
            </a:xfrm>
            <a:prstGeom prst="blockArc">
              <a:avLst>
                <a:gd name="adj1" fmla="val 7208906"/>
                <a:gd name="adj2" fmla="val 208190"/>
                <a:gd name="adj3" fmla="val 7228"/>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7" name="Arc plein 6">
              <a:extLst>
                <a:ext uri="{FF2B5EF4-FFF2-40B4-BE49-F238E27FC236}">
                  <a16:creationId xmlns:a16="http://schemas.microsoft.com/office/drawing/2014/main" id="{068820A8-10B1-673A-6DDB-A917C2ED4163}"/>
                </a:ext>
              </a:extLst>
            </p:cNvPr>
            <p:cNvSpPr/>
            <p:nvPr/>
          </p:nvSpPr>
          <p:spPr>
            <a:xfrm rot="4244106">
              <a:off x="-109424" y="9977395"/>
              <a:ext cx="947154" cy="947154"/>
            </a:xfrm>
            <a:prstGeom prst="blockArc">
              <a:avLst>
                <a:gd name="adj1" fmla="val 4478678"/>
                <a:gd name="adj2" fmla="val 149299"/>
                <a:gd name="adj3" fmla="val 2223"/>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8" name="Arc plein 7">
              <a:extLst>
                <a:ext uri="{FF2B5EF4-FFF2-40B4-BE49-F238E27FC236}">
                  <a16:creationId xmlns:a16="http://schemas.microsoft.com/office/drawing/2014/main" id="{7B030316-CA21-AA6B-17E7-374ACD8B3E76}"/>
                </a:ext>
              </a:extLst>
            </p:cNvPr>
            <p:cNvSpPr/>
            <p:nvPr/>
          </p:nvSpPr>
          <p:spPr>
            <a:xfrm rot="10452672">
              <a:off x="379439" y="10107783"/>
              <a:ext cx="415866" cy="415866"/>
            </a:xfrm>
            <a:prstGeom prst="blockArc">
              <a:avLst>
                <a:gd name="adj1" fmla="val 11222765"/>
                <a:gd name="adj2" fmla="val 7060162"/>
                <a:gd name="adj3" fmla="val 20131"/>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grpSp>
      <p:grpSp>
        <p:nvGrpSpPr>
          <p:cNvPr id="9" name="Groupe 8">
            <a:extLst>
              <a:ext uri="{FF2B5EF4-FFF2-40B4-BE49-F238E27FC236}">
                <a16:creationId xmlns:a16="http://schemas.microsoft.com/office/drawing/2014/main" id="{82459658-DEBE-AF6C-1040-B2A1E379B04B}"/>
              </a:ext>
            </a:extLst>
          </p:cNvPr>
          <p:cNvGrpSpPr/>
          <p:nvPr/>
        </p:nvGrpSpPr>
        <p:grpSpPr>
          <a:xfrm>
            <a:off x="5772101" y="-1623322"/>
            <a:ext cx="2655618" cy="2332058"/>
            <a:chOff x="5772101" y="-1623322"/>
            <a:chExt cx="2655618" cy="2332058"/>
          </a:xfrm>
        </p:grpSpPr>
        <p:sp>
          <p:nvSpPr>
            <p:cNvPr id="10" name="Arc plein 9">
              <a:extLst>
                <a:ext uri="{FF2B5EF4-FFF2-40B4-BE49-F238E27FC236}">
                  <a16:creationId xmlns:a16="http://schemas.microsoft.com/office/drawing/2014/main" id="{9DC07D6A-1595-1DBF-1BF8-1791BAFDB6B3}"/>
                </a:ext>
              </a:extLst>
            </p:cNvPr>
            <p:cNvSpPr/>
            <p:nvPr/>
          </p:nvSpPr>
          <p:spPr>
            <a:xfrm rot="13761089">
              <a:off x="6309359" y="-1623322"/>
              <a:ext cx="2118360" cy="2118360"/>
            </a:xfrm>
            <a:prstGeom prst="blockArc">
              <a:avLst>
                <a:gd name="adj1" fmla="val 10800000"/>
                <a:gd name="adj2" fmla="val 21543417"/>
                <a:gd name="adj3" fmla="val 6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Arc plein 10">
              <a:extLst>
                <a:ext uri="{FF2B5EF4-FFF2-40B4-BE49-F238E27FC236}">
                  <a16:creationId xmlns:a16="http://schemas.microsoft.com/office/drawing/2014/main" id="{19CABC0D-0391-18AA-1F51-883590DD57CE}"/>
                </a:ext>
              </a:extLst>
            </p:cNvPr>
            <p:cNvSpPr/>
            <p:nvPr/>
          </p:nvSpPr>
          <p:spPr>
            <a:xfrm rot="11892027" flipH="1">
              <a:off x="5772101" y="-323360"/>
              <a:ext cx="1032096" cy="1032096"/>
            </a:xfrm>
            <a:prstGeom prst="blockArc">
              <a:avLst>
                <a:gd name="adj1" fmla="val 7537645"/>
                <a:gd name="adj2" fmla="val 21543417"/>
                <a:gd name="adj3" fmla="val 6289"/>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a:t>
              </a:r>
            </a:p>
          </p:txBody>
        </p:sp>
      </p:grpSp>
      <p:pic>
        <p:nvPicPr>
          <p:cNvPr id="12" name="Image 11">
            <a:extLst>
              <a:ext uri="{FF2B5EF4-FFF2-40B4-BE49-F238E27FC236}">
                <a16:creationId xmlns:a16="http://schemas.microsoft.com/office/drawing/2014/main" id="{68E84D4E-E86E-6262-720F-83BB341AC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04" y="192688"/>
            <a:ext cx="338373" cy="517979"/>
          </a:xfrm>
          <a:prstGeom prst="rect">
            <a:avLst/>
          </a:prstGeom>
        </p:spPr>
      </p:pic>
      <p:pic>
        <p:nvPicPr>
          <p:cNvPr id="15" name="image13.png">
            <a:extLst>
              <a:ext uri="{FF2B5EF4-FFF2-40B4-BE49-F238E27FC236}">
                <a16:creationId xmlns:a16="http://schemas.microsoft.com/office/drawing/2014/main" id="{2C219C2D-0D07-F09B-81DC-6C0EDF45BBC8}"/>
              </a:ext>
            </a:extLst>
          </p:cNvPr>
          <p:cNvPicPr/>
          <p:nvPr/>
        </p:nvPicPr>
        <p:blipFill>
          <a:blip r:embed="rId3"/>
          <a:srcRect/>
          <a:stretch>
            <a:fillRect/>
          </a:stretch>
        </p:blipFill>
        <p:spPr>
          <a:xfrm>
            <a:off x="3395981" y="1956221"/>
            <a:ext cx="3581717" cy="2393733"/>
          </a:xfrm>
          <a:prstGeom prst="rect">
            <a:avLst/>
          </a:prstGeom>
          <a:ln/>
        </p:spPr>
      </p:pic>
      <p:pic>
        <p:nvPicPr>
          <p:cNvPr id="16" name="image2.png">
            <a:extLst>
              <a:ext uri="{FF2B5EF4-FFF2-40B4-BE49-F238E27FC236}">
                <a16:creationId xmlns:a16="http://schemas.microsoft.com/office/drawing/2014/main" id="{10DD50E0-9B9B-86EC-16E6-EE246534D01E}"/>
              </a:ext>
            </a:extLst>
          </p:cNvPr>
          <p:cNvPicPr/>
          <p:nvPr/>
        </p:nvPicPr>
        <p:blipFill>
          <a:blip r:embed="rId4"/>
          <a:srcRect/>
          <a:stretch>
            <a:fillRect/>
          </a:stretch>
        </p:blipFill>
        <p:spPr>
          <a:xfrm>
            <a:off x="263606" y="1956221"/>
            <a:ext cx="3107861" cy="2549031"/>
          </a:xfrm>
          <a:prstGeom prst="rect">
            <a:avLst/>
          </a:prstGeom>
          <a:ln/>
        </p:spPr>
      </p:pic>
      <p:pic>
        <p:nvPicPr>
          <p:cNvPr id="17" name="image7.png">
            <a:extLst>
              <a:ext uri="{FF2B5EF4-FFF2-40B4-BE49-F238E27FC236}">
                <a16:creationId xmlns:a16="http://schemas.microsoft.com/office/drawing/2014/main" id="{87D5AA65-9E08-CADB-B4C8-B0625861C661}"/>
              </a:ext>
            </a:extLst>
          </p:cNvPr>
          <p:cNvPicPr/>
          <p:nvPr/>
        </p:nvPicPr>
        <p:blipFill>
          <a:blip r:embed="rId5"/>
          <a:srcRect/>
          <a:stretch>
            <a:fillRect/>
          </a:stretch>
        </p:blipFill>
        <p:spPr>
          <a:xfrm>
            <a:off x="243603" y="4821860"/>
            <a:ext cx="3411853" cy="1102726"/>
          </a:xfrm>
          <a:prstGeom prst="rect">
            <a:avLst/>
          </a:prstGeom>
          <a:ln/>
        </p:spPr>
      </p:pic>
      <p:pic>
        <p:nvPicPr>
          <p:cNvPr id="18" name="image12.png">
            <a:extLst>
              <a:ext uri="{FF2B5EF4-FFF2-40B4-BE49-F238E27FC236}">
                <a16:creationId xmlns:a16="http://schemas.microsoft.com/office/drawing/2014/main" id="{39BAD5BF-B853-41BE-1C2A-D565B6E3074F}"/>
              </a:ext>
            </a:extLst>
          </p:cNvPr>
          <p:cNvPicPr/>
          <p:nvPr/>
        </p:nvPicPr>
        <p:blipFill>
          <a:blip r:embed="rId6"/>
          <a:srcRect/>
          <a:stretch>
            <a:fillRect/>
          </a:stretch>
        </p:blipFill>
        <p:spPr>
          <a:xfrm>
            <a:off x="225798" y="5982571"/>
            <a:ext cx="2185416" cy="3361209"/>
          </a:xfrm>
          <a:prstGeom prst="rect">
            <a:avLst/>
          </a:prstGeom>
          <a:ln/>
        </p:spPr>
      </p:pic>
      <p:sp>
        <p:nvSpPr>
          <p:cNvPr id="19" name="ZoneTexte 18">
            <a:extLst>
              <a:ext uri="{FF2B5EF4-FFF2-40B4-BE49-F238E27FC236}">
                <a16:creationId xmlns:a16="http://schemas.microsoft.com/office/drawing/2014/main" id="{7663F3A2-BCDC-80F9-4CA8-2521AC10705B}"/>
              </a:ext>
            </a:extLst>
          </p:cNvPr>
          <p:cNvSpPr txBox="1"/>
          <p:nvPr/>
        </p:nvSpPr>
        <p:spPr>
          <a:xfrm>
            <a:off x="4474464" y="1633728"/>
            <a:ext cx="1456944" cy="307777"/>
          </a:xfrm>
          <a:prstGeom prst="rect">
            <a:avLst/>
          </a:prstGeom>
          <a:noFill/>
        </p:spPr>
        <p:txBody>
          <a:bodyPr wrap="square" rtlCol="0">
            <a:spAutoFit/>
          </a:bodyPr>
          <a:lstStyle/>
          <a:p>
            <a:r>
              <a:rPr lang="fr-FR" sz="1400" dirty="0" err="1"/>
              <a:t>Balou</a:t>
            </a:r>
            <a:r>
              <a:rPr lang="fr-FR" sz="1400" dirty="0"/>
              <a:t> </a:t>
            </a:r>
            <a:r>
              <a:rPr lang="fr-FR" sz="1400" dirty="0" err="1"/>
              <a:t>Andraharo</a:t>
            </a:r>
            <a:endParaRPr lang="fr-FR" sz="1400" dirty="0"/>
          </a:p>
        </p:txBody>
      </p:sp>
      <p:sp>
        <p:nvSpPr>
          <p:cNvPr id="20" name="ZoneTexte 19">
            <a:extLst>
              <a:ext uri="{FF2B5EF4-FFF2-40B4-BE49-F238E27FC236}">
                <a16:creationId xmlns:a16="http://schemas.microsoft.com/office/drawing/2014/main" id="{15239244-1173-73BE-F7CE-22B9BAC184BA}"/>
              </a:ext>
            </a:extLst>
          </p:cNvPr>
          <p:cNvSpPr txBox="1"/>
          <p:nvPr/>
        </p:nvSpPr>
        <p:spPr>
          <a:xfrm>
            <a:off x="954270" y="1633727"/>
            <a:ext cx="1456944" cy="307777"/>
          </a:xfrm>
          <a:prstGeom prst="rect">
            <a:avLst/>
          </a:prstGeom>
          <a:noFill/>
        </p:spPr>
        <p:txBody>
          <a:bodyPr wrap="square" rtlCol="0">
            <a:spAutoFit/>
          </a:bodyPr>
          <a:lstStyle/>
          <a:p>
            <a:pPr algn="ctr"/>
            <a:r>
              <a:rPr lang="fr-FR" sz="1400" dirty="0"/>
              <a:t>Facebook</a:t>
            </a:r>
          </a:p>
        </p:txBody>
      </p:sp>
      <p:sp>
        <p:nvSpPr>
          <p:cNvPr id="21" name="ZoneTexte 20">
            <a:extLst>
              <a:ext uri="{FF2B5EF4-FFF2-40B4-BE49-F238E27FC236}">
                <a16:creationId xmlns:a16="http://schemas.microsoft.com/office/drawing/2014/main" id="{C92C67A5-364E-7BEC-BF5C-103638E00BFD}"/>
              </a:ext>
            </a:extLst>
          </p:cNvPr>
          <p:cNvSpPr txBox="1"/>
          <p:nvPr/>
        </p:nvSpPr>
        <p:spPr>
          <a:xfrm>
            <a:off x="1120788" y="4519969"/>
            <a:ext cx="1456944" cy="307777"/>
          </a:xfrm>
          <a:prstGeom prst="rect">
            <a:avLst/>
          </a:prstGeom>
          <a:noFill/>
        </p:spPr>
        <p:txBody>
          <a:bodyPr wrap="square" rtlCol="0">
            <a:spAutoFit/>
          </a:bodyPr>
          <a:lstStyle/>
          <a:p>
            <a:pPr algn="ctr"/>
            <a:r>
              <a:rPr lang="fr-FR" sz="1400" dirty="0"/>
              <a:t>Communauté</a:t>
            </a:r>
          </a:p>
        </p:txBody>
      </p:sp>
      <p:pic>
        <p:nvPicPr>
          <p:cNvPr id="22" name="image5.png">
            <a:extLst>
              <a:ext uri="{FF2B5EF4-FFF2-40B4-BE49-F238E27FC236}">
                <a16:creationId xmlns:a16="http://schemas.microsoft.com/office/drawing/2014/main" id="{B4E62067-1C2D-B1B6-8F98-08FAE3E60D23}"/>
              </a:ext>
            </a:extLst>
          </p:cNvPr>
          <p:cNvPicPr/>
          <p:nvPr/>
        </p:nvPicPr>
        <p:blipFill>
          <a:blip r:embed="rId7"/>
          <a:srcRect/>
          <a:stretch>
            <a:fillRect/>
          </a:stretch>
        </p:blipFill>
        <p:spPr>
          <a:xfrm>
            <a:off x="3454917" y="4787060"/>
            <a:ext cx="3767941" cy="908343"/>
          </a:xfrm>
          <a:prstGeom prst="rect">
            <a:avLst/>
          </a:prstGeom>
          <a:ln/>
        </p:spPr>
      </p:pic>
      <p:sp>
        <p:nvSpPr>
          <p:cNvPr id="23" name="ZoneTexte 22">
            <a:extLst>
              <a:ext uri="{FF2B5EF4-FFF2-40B4-BE49-F238E27FC236}">
                <a16:creationId xmlns:a16="http://schemas.microsoft.com/office/drawing/2014/main" id="{C9AD2045-F58C-A5FB-8C68-1D8BF0183A77}"/>
              </a:ext>
            </a:extLst>
          </p:cNvPr>
          <p:cNvSpPr txBox="1"/>
          <p:nvPr/>
        </p:nvSpPr>
        <p:spPr>
          <a:xfrm>
            <a:off x="4474464" y="4519969"/>
            <a:ext cx="1456944" cy="307777"/>
          </a:xfrm>
          <a:prstGeom prst="rect">
            <a:avLst/>
          </a:prstGeom>
          <a:noFill/>
        </p:spPr>
        <p:txBody>
          <a:bodyPr wrap="square" rtlCol="0">
            <a:spAutoFit/>
          </a:bodyPr>
          <a:lstStyle/>
          <a:p>
            <a:pPr algn="ctr"/>
            <a:r>
              <a:rPr lang="fr-FR" sz="1400" dirty="0"/>
              <a:t>Instagram</a:t>
            </a:r>
          </a:p>
        </p:txBody>
      </p:sp>
      <p:sp>
        <p:nvSpPr>
          <p:cNvPr id="24" name="ZoneTexte 23">
            <a:extLst>
              <a:ext uri="{FF2B5EF4-FFF2-40B4-BE49-F238E27FC236}">
                <a16:creationId xmlns:a16="http://schemas.microsoft.com/office/drawing/2014/main" id="{5C32E680-3C0F-3A55-6922-03D7589EAAF7}"/>
              </a:ext>
            </a:extLst>
          </p:cNvPr>
          <p:cNvSpPr txBox="1"/>
          <p:nvPr/>
        </p:nvSpPr>
        <p:spPr>
          <a:xfrm>
            <a:off x="4309442" y="7497445"/>
            <a:ext cx="1754792" cy="307777"/>
          </a:xfrm>
          <a:prstGeom prst="rect">
            <a:avLst/>
          </a:prstGeom>
          <a:noFill/>
        </p:spPr>
        <p:txBody>
          <a:bodyPr wrap="square" rtlCol="0">
            <a:spAutoFit/>
          </a:bodyPr>
          <a:lstStyle/>
          <a:p>
            <a:pPr algn="ctr"/>
            <a:r>
              <a:rPr lang="fr-FR" sz="1400" dirty="0"/>
              <a:t>Exemples de postes</a:t>
            </a:r>
          </a:p>
        </p:txBody>
      </p:sp>
      <p:pic>
        <p:nvPicPr>
          <p:cNvPr id="25" name="image6.png">
            <a:extLst>
              <a:ext uri="{FF2B5EF4-FFF2-40B4-BE49-F238E27FC236}">
                <a16:creationId xmlns:a16="http://schemas.microsoft.com/office/drawing/2014/main" id="{5953D77B-6E1E-834F-2AD7-DF11A1EC9845}"/>
              </a:ext>
            </a:extLst>
          </p:cNvPr>
          <p:cNvPicPr/>
          <p:nvPr/>
        </p:nvPicPr>
        <p:blipFill>
          <a:blip r:embed="rId8"/>
          <a:srcRect/>
          <a:stretch>
            <a:fillRect/>
          </a:stretch>
        </p:blipFill>
        <p:spPr>
          <a:xfrm>
            <a:off x="2667909" y="7805222"/>
            <a:ext cx="4700630" cy="1543560"/>
          </a:xfrm>
          <a:prstGeom prst="rect">
            <a:avLst/>
          </a:prstGeom>
          <a:ln/>
        </p:spPr>
      </p:pic>
      <p:pic>
        <p:nvPicPr>
          <p:cNvPr id="26" name="image4.png">
            <a:extLst>
              <a:ext uri="{FF2B5EF4-FFF2-40B4-BE49-F238E27FC236}">
                <a16:creationId xmlns:a16="http://schemas.microsoft.com/office/drawing/2014/main" id="{DBB416F2-4AC9-007E-019A-E186A6E52F81}"/>
              </a:ext>
            </a:extLst>
          </p:cNvPr>
          <p:cNvPicPr/>
          <p:nvPr/>
        </p:nvPicPr>
        <p:blipFill>
          <a:blip r:embed="rId9"/>
          <a:srcRect/>
          <a:stretch>
            <a:fillRect/>
          </a:stretch>
        </p:blipFill>
        <p:spPr>
          <a:xfrm>
            <a:off x="3302868" y="6106895"/>
            <a:ext cx="3767941" cy="1390550"/>
          </a:xfrm>
          <a:prstGeom prst="rect">
            <a:avLst/>
          </a:prstGeom>
          <a:ln/>
        </p:spPr>
      </p:pic>
      <p:sp>
        <p:nvSpPr>
          <p:cNvPr id="27" name="ZoneTexte 26">
            <a:extLst>
              <a:ext uri="{FF2B5EF4-FFF2-40B4-BE49-F238E27FC236}">
                <a16:creationId xmlns:a16="http://schemas.microsoft.com/office/drawing/2014/main" id="{293D316F-E8B9-61DA-B472-E1681EA0B918}"/>
              </a:ext>
            </a:extLst>
          </p:cNvPr>
          <p:cNvSpPr txBox="1"/>
          <p:nvPr/>
        </p:nvSpPr>
        <p:spPr>
          <a:xfrm>
            <a:off x="4458367" y="5799118"/>
            <a:ext cx="1456944" cy="307777"/>
          </a:xfrm>
          <a:prstGeom prst="rect">
            <a:avLst/>
          </a:prstGeom>
          <a:noFill/>
        </p:spPr>
        <p:txBody>
          <a:bodyPr wrap="square" rtlCol="0">
            <a:spAutoFit/>
          </a:bodyPr>
          <a:lstStyle/>
          <a:p>
            <a:pPr algn="ctr"/>
            <a:r>
              <a:rPr lang="fr-FR" sz="1400" dirty="0" err="1"/>
              <a:t>Youtube</a:t>
            </a:r>
            <a:endParaRPr lang="fr-FR" sz="1400" dirty="0"/>
          </a:p>
        </p:txBody>
      </p:sp>
    </p:spTree>
    <p:extLst>
      <p:ext uri="{BB962C8B-B14F-4D97-AF65-F5344CB8AC3E}">
        <p14:creationId xmlns:p14="http://schemas.microsoft.com/office/powerpoint/2010/main" val="4216070205"/>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TotalTime>
  <Words>3968</Words>
  <Application>Microsoft Office PowerPoint</Application>
  <PresentationFormat>Personnalisé</PresentationFormat>
  <Paragraphs>431</Paragraphs>
  <Slides>43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43</vt:i4>
      </vt:variant>
    </vt:vector>
  </HeadingPairs>
  <TitlesOfParts>
    <vt:vector size="47"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Miaro Randriamampianina</dc:creator>
  <cp:lastModifiedBy>Miaro Randriamampianina</cp:lastModifiedBy>
  <cp:revision>6</cp:revision>
  <dcterms:created xsi:type="dcterms:W3CDTF">2022-07-29T06:22:58Z</dcterms:created>
  <dcterms:modified xsi:type="dcterms:W3CDTF">2022-08-01T06:47:12Z</dcterms:modified>
</cp:coreProperties>
</file>